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78" r:id="rId5"/>
    <p:sldId id="279" r:id="rId6"/>
    <p:sldId id="281" r:id="rId7"/>
    <p:sldId id="256" r:id="rId8"/>
    <p:sldId id="257" r:id="rId9"/>
    <p:sldId id="258" r:id="rId10"/>
    <p:sldId id="259" r:id="rId11"/>
    <p:sldId id="284" r:id="rId12"/>
    <p:sldId id="260" r:id="rId13"/>
    <p:sldId id="261" r:id="rId14"/>
    <p:sldId id="262" r:id="rId15"/>
    <p:sldId id="263" r:id="rId16"/>
    <p:sldId id="282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3" r:id="rId25"/>
    <p:sldId id="272" r:id="rId26"/>
    <p:sldId id="273" r:id="rId27"/>
    <p:sldId id="274" r:id="rId28"/>
    <p:sldId id="275" r:id="rId29"/>
    <p:sldId id="280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3E7"/>
    <a:srgbClr val="00CCFF"/>
    <a:srgbClr val="1AB39F"/>
    <a:srgbClr val="738AC8"/>
    <a:srgbClr val="ACE086"/>
    <a:srgbClr val="6FCCC2"/>
    <a:srgbClr val="A5B7DC"/>
    <a:srgbClr val="FFBC0A"/>
    <a:srgbClr val="3891A7"/>
    <a:srgbClr val="7CC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4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Je le lis entièrement</c:v>
                </c:pt>
              </c:strCache>
            </c:strRef>
          </c:tx>
          <c:spPr>
            <a:ln w="28575" cap="rnd">
              <a:solidFill>
                <a:srgbClr val="7FD13B"/>
              </a:solidFill>
              <a:round/>
            </a:ln>
            <a:effectLst/>
          </c:spPr>
          <c:marker>
            <c:symbol val="none"/>
          </c:marker>
          <c:cat>
            <c:strRef>
              <c:f>Feuil1!$B$1:$E$1</c:f>
              <c:strCache>
                <c:ptCount val="4"/>
                <c:pt idx="0">
                  <c:v>18-34 ans</c:v>
                </c:pt>
                <c:pt idx="1">
                  <c:v>35-49 ans</c:v>
                </c:pt>
                <c:pt idx="2">
                  <c:v>50-64 ans</c:v>
                </c:pt>
                <c:pt idx="3">
                  <c:v>65ans et plus</c:v>
                </c:pt>
              </c:strCache>
            </c:strRef>
          </c:cat>
          <c:val>
            <c:numRef>
              <c:f>Feuil1!$B$2:$E$2</c:f>
              <c:numCache>
                <c:formatCode>0.00%</c:formatCode>
                <c:ptCount val="4"/>
                <c:pt idx="0">
                  <c:v>0.37</c:v>
                </c:pt>
                <c:pt idx="1">
                  <c:v>0.49099999999999999</c:v>
                </c:pt>
                <c:pt idx="2">
                  <c:v>0.69199999999999995</c:v>
                </c:pt>
                <c:pt idx="3">
                  <c:v>0.74399999999999999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FC-4515-B92D-2B0039EE0D3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Je lis quelques articles</c:v>
                </c:pt>
              </c:strCache>
            </c:strRef>
          </c:tx>
          <c:spPr>
            <a:ln w="28575" cap="rnd">
              <a:solidFill>
                <a:srgbClr val="EA157A"/>
              </a:solidFill>
              <a:round/>
            </a:ln>
            <a:effectLst/>
          </c:spPr>
          <c:marker>
            <c:symbol val="none"/>
          </c:marker>
          <c:cat>
            <c:strRef>
              <c:f>Feuil1!$B$1:$E$1</c:f>
              <c:strCache>
                <c:ptCount val="4"/>
                <c:pt idx="0">
                  <c:v>18-34 ans</c:v>
                </c:pt>
                <c:pt idx="1">
                  <c:v>35-49 ans</c:v>
                </c:pt>
                <c:pt idx="2">
                  <c:v>50-64 ans</c:v>
                </c:pt>
                <c:pt idx="3">
                  <c:v>65ans et plus</c:v>
                </c:pt>
              </c:strCache>
            </c:strRef>
          </c:cat>
          <c:val>
            <c:numRef>
              <c:f>Feuil1!$B$3:$E$3</c:f>
              <c:numCache>
                <c:formatCode>0.00%</c:formatCode>
                <c:ptCount val="4"/>
                <c:pt idx="0">
                  <c:v>0.438</c:v>
                </c:pt>
                <c:pt idx="1">
                  <c:v>0.39800000000000002</c:v>
                </c:pt>
                <c:pt idx="2">
                  <c:v>0.27400000000000002</c:v>
                </c:pt>
                <c:pt idx="3">
                  <c:v>0.218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FC-4515-B92D-2B0039EE0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9262024"/>
        <c:axId val="549261040"/>
      </c:lineChart>
      <c:catAx>
        <c:axId val="54926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9261040"/>
        <c:crosses val="autoZero"/>
        <c:auto val="1"/>
        <c:lblAlgn val="ctr"/>
        <c:lblOffset val="100"/>
        <c:noMultiLvlLbl val="0"/>
      </c:catAx>
      <c:valAx>
        <c:axId val="54926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926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18-49 ans</c:v>
                </c:pt>
              </c:strCache>
            </c:strRef>
          </c:tx>
          <c:spPr>
            <a:solidFill>
              <a:srgbClr val="7CCA62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18-49 ans</c:v>
                </c:pt>
                <c:pt idx="1">
                  <c:v>49 ans et plus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0.63636363636363635</c:v>
                </c:pt>
                <c:pt idx="1">
                  <c:v>0.30188679245283018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5-4EEC-960F-9D62D00B79C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49 ans et plus</c:v>
                </c:pt>
              </c:strCache>
            </c:strRef>
          </c:tx>
          <c:spPr>
            <a:solidFill>
              <a:srgbClr val="BC1162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18-49 ans</c:v>
                </c:pt>
                <c:pt idx="1">
                  <c:v>49 ans et plus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0.36363636363636365</c:v>
                </c:pt>
                <c:pt idx="1">
                  <c:v>0.69811320754716988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C5-4EEC-960F-9D62D00B7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8689872"/>
        <c:axId val="398686592"/>
      </c:barChart>
      <c:catAx>
        <c:axId val="3986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8686592"/>
        <c:crosses val="autoZero"/>
        <c:auto val="1"/>
        <c:lblAlgn val="ctr"/>
        <c:lblOffset val="100"/>
        <c:noMultiLvlLbl val="0"/>
      </c:catAx>
      <c:valAx>
        <c:axId val="39868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868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78B4-1F6F-47F6-B239-564FEA116335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18C70-5BE0-4CCC-8593-E1C22A3B06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42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8C70-5BE0-4CCC-8593-E1C22A3B068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47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8A0-4427-4D1F-9537-2E2CD7E9FB21}" type="datetime1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"/>
            <a:ext cx="464589" cy="6873393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4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4935-A1A6-4A28-9086-C45FD91C362D}" type="datetime1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3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F41F-7E51-47E3-A7D1-1A095EF264DE}" type="datetime1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9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7E36-CA16-4B63-83B8-B92C094CC61F}" type="datetime1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27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50FA-BE5F-48C1-AF15-AC86F5E62E2E}" type="datetime1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17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6751-8300-4B6A-B85B-EF334694E96A}" type="datetime1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17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6308-4304-481A-9ED7-71B6011CCF46}" type="datetime1">
              <a:rPr lang="fr-FR" smtClean="0"/>
              <a:t>04/01/2021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3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BA25-026B-49B2-88A2-891BC5352EC6}" type="datetime1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13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AF8B-3125-4838-868C-FDC7611263BA}" type="datetime1">
              <a:rPr lang="fr-FR" smtClean="0"/>
              <a:t>04/01/2021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09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221-F29E-477F-9705-02C4A7E511E7}" type="datetime1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39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710C-73D9-4484-BEB3-4F8CFE23F435}" type="datetime1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16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4801-0728-434E-8BA1-C7770A27FFB0}" type="datetime1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57ABC-E3C3-41FD-9002-70B5F2D7849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"/>
            <a:ext cx="464589" cy="6873393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5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57150" y="182086"/>
            <a:ext cx="12098407" cy="6665975"/>
            <a:chOff x="1638300" y="1972786"/>
            <a:chExt cx="12098407" cy="666597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/>
            <a:srcRect l="11685" t="15252" r="27614" b="20610"/>
            <a:stretch/>
          </p:blipFill>
          <p:spPr>
            <a:xfrm>
              <a:off x="1638300" y="2040940"/>
              <a:ext cx="12098407" cy="6597821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/>
            <a:srcRect l="58775" t="14545" r="29680" b="83245"/>
            <a:stretch/>
          </p:blipFill>
          <p:spPr>
            <a:xfrm>
              <a:off x="7894753" y="1972786"/>
              <a:ext cx="2864958" cy="227489"/>
            </a:xfrm>
            <a:prstGeom prst="rect">
              <a:avLst/>
            </a:prstGeom>
          </p:spPr>
        </p:pic>
      </p:grpSp>
      <p:sp>
        <p:nvSpPr>
          <p:cNvPr id="4" name="Rectangle 1"/>
          <p:cNvSpPr/>
          <p:nvPr/>
        </p:nvSpPr>
        <p:spPr>
          <a:xfrm rot="10800000">
            <a:off x="0" y="-27383"/>
            <a:ext cx="6022248" cy="6888785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1997475 w 4716016"/>
              <a:gd name="connsiteY0" fmla="*/ 0 h 6875755"/>
              <a:gd name="connsiteX1" fmla="*/ 4716016 w 4716016"/>
              <a:gd name="connsiteY1" fmla="*/ 17755 h 6875755"/>
              <a:gd name="connsiteX2" fmla="*/ 4716016 w 4716016"/>
              <a:gd name="connsiteY2" fmla="*/ 6875755 h 6875755"/>
              <a:gd name="connsiteX3" fmla="*/ 0 w 4716016"/>
              <a:gd name="connsiteY3" fmla="*/ 6875755 h 6875755"/>
              <a:gd name="connsiteX4" fmla="*/ 1997475 w 4716016"/>
              <a:gd name="connsiteY4" fmla="*/ 0 h 6875755"/>
              <a:gd name="connsiteX0" fmla="*/ 2707689 w 5426230"/>
              <a:gd name="connsiteY0" fmla="*/ 0 h 6875755"/>
              <a:gd name="connsiteX1" fmla="*/ 5426230 w 5426230"/>
              <a:gd name="connsiteY1" fmla="*/ 17755 h 6875755"/>
              <a:gd name="connsiteX2" fmla="*/ 5426230 w 5426230"/>
              <a:gd name="connsiteY2" fmla="*/ 6875755 h 6875755"/>
              <a:gd name="connsiteX3" fmla="*/ 0 w 5426230"/>
              <a:gd name="connsiteY3" fmla="*/ 6875755 h 6875755"/>
              <a:gd name="connsiteX4" fmla="*/ 2707689 w 5426230"/>
              <a:gd name="connsiteY4" fmla="*/ 0 h 6875755"/>
              <a:gd name="connsiteX0" fmla="*/ 2856851 w 5575392"/>
              <a:gd name="connsiteY0" fmla="*/ 0 h 6884041"/>
              <a:gd name="connsiteX1" fmla="*/ 5575392 w 5575392"/>
              <a:gd name="connsiteY1" fmla="*/ 17755 h 6884041"/>
              <a:gd name="connsiteX2" fmla="*/ 5575392 w 5575392"/>
              <a:gd name="connsiteY2" fmla="*/ 6875755 h 6884041"/>
              <a:gd name="connsiteX3" fmla="*/ 0 w 5575392"/>
              <a:gd name="connsiteY3" fmla="*/ 6884041 h 6884041"/>
              <a:gd name="connsiteX4" fmla="*/ 2856851 w 5575392"/>
              <a:gd name="connsiteY4" fmla="*/ 0 h 6884041"/>
              <a:gd name="connsiteX0" fmla="*/ 2970498 w 5575392"/>
              <a:gd name="connsiteY0" fmla="*/ 0 h 6875755"/>
              <a:gd name="connsiteX1" fmla="*/ 5575392 w 5575392"/>
              <a:gd name="connsiteY1" fmla="*/ 9469 h 6875755"/>
              <a:gd name="connsiteX2" fmla="*/ 5575392 w 5575392"/>
              <a:gd name="connsiteY2" fmla="*/ 6867469 h 6875755"/>
              <a:gd name="connsiteX3" fmla="*/ 0 w 5575392"/>
              <a:gd name="connsiteY3" fmla="*/ 6875755 h 6875755"/>
              <a:gd name="connsiteX4" fmla="*/ 2970498 w 5575392"/>
              <a:gd name="connsiteY4" fmla="*/ 0 h 6875755"/>
              <a:gd name="connsiteX0" fmla="*/ 2970498 w 5575392"/>
              <a:gd name="connsiteY0" fmla="*/ 0 h 6875755"/>
              <a:gd name="connsiteX1" fmla="*/ 5561186 w 5575392"/>
              <a:gd name="connsiteY1" fmla="*/ 1183 h 6875755"/>
              <a:gd name="connsiteX2" fmla="*/ 5575392 w 5575392"/>
              <a:gd name="connsiteY2" fmla="*/ 6867469 h 6875755"/>
              <a:gd name="connsiteX3" fmla="*/ 0 w 5575392"/>
              <a:gd name="connsiteY3" fmla="*/ 6875755 h 6875755"/>
              <a:gd name="connsiteX4" fmla="*/ 2970498 w 5575392"/>
              <a:gd name="connsiteY4" fmla="*/ 0 h 6875755"/>
              <a:gd name="connsiteX0" fmla="*/ 3325646 w 5930540"/>
              <a:gd name="connsiteY0" fmla="*/ 0 h 6875755"/>
              <a:gd name="connsiteX1" fmla="*/ 5916334 w 5930540"/>
              <a:gd name="connsiteY1" fmla="*/ 1183 h 6875755"/>
              <a:gd name="connsiteX2" fmla="*/ 5930540 w 5930540"/>
              <a:gd name="connsiteY2" fmla="*/ 6867469 h 6875755"/>
              <a:gd name="connsiteX3" fmla="*/ 0 w 5930540"/>
              <a:gd name="connsiteY3" fmla="*/ 6875755 h 6875755"/>
              <a:gd name="connsiteX4" fmla="*/ 3325646 w 5930540"/>
              <a:gd name="connsiteY4" fmla="*/ 0 h 6875755"/>
              <a:gd name="connsiteX0" fmla="*/ 3325646 w 5931906"/>
              <a:gd name="connsiteY0" fmla="*/ 7105 h 6882860"/>
              <a:gd name="connsiteX1" fmla="*/ 5930540 w 5931906"/>
              <a:gd name="connsiteY1" fmla="*/ 0 h 6882860"/>
              <a:gd name="connsiteX2" fmla="*/ 5930540 w 5931906"/>
              <a:gd name="connsiteY2" fmla="*/ 6874574 h 6882860"/>
              <a:gd name="connsiteX3" fmla="*/ 0 w 5931906"/>
              <a:gd name="connsiteY3" fmla="*/ 6882860 h 6882860"/>
              <a:gd name="connsiteX4" fmla="*/ 3325646 w 5931906"/>
              <a:gd name="connsiteY4" fmla="*/ 7105 h 6882860"/>
              <a:gd name="connsiteX0" fmla="*/ 2551247 w 5157507"/>
              <a:gd name="connsiteY0" fmla="*/ 7105 h 6882860"/>
              <a:gd name="connsiteX1" fmla="*/ 5156141 w 5157507"/>
              <a:gd name="connsiteY1" fmla="*/ 0 h 6882860"/>
              <a:gd name="connsiteX2" fmla="*/ 5156141 w 5157507"/>
              <a:gd name="connsiteY2" fmla="*/ 6874574 h 6882860"/>
              <a:gd name="connsiteX3" fmla="*/ 0 w 5157507"/>
              <a:gd name="connsiteY3" fmla="*/ 6882860 h 6882860"/>
              <a:gd name="connsiteX4" fmla="*/ 2551247 w 5157507"/>
              <a:gd name="connsiteY4" fmla="*/ 7105 h 6882860"/>
              <a:gd name="connsiteX0" fmla="*/ 2438132 w 5157507"/>
              <a:gd name="connsiteY0" fmla="*/ 17256 h 6882860"/>
              <a:gd name="connsiteX1" fmla="*/ 5156141 w 5157507"/>
              <a:gd name="connsiteY1" fmla="*/ 0 h 6882860"/>
              <a:gd name="connsiteX2" fmla="*/ 5156141 w 5157507"/>
              <a:gd name="connsiteY2" fmla="*/ 6874574 h 6882860"/>
              <a:gd name="connsiteX3" fmla="*/ 0 w 5157507"/>
              <a:gd name="connsiteY3" fmla="*/ 6882860 h 6882860"/>
              <a:gd name="connsiteX4" fmla="*/ 2438132 w 5157507"/>
              <a:gd name="connsiteY4" fmla="*/ 17256 h 688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7507" h="6882860">
                <a:moveTo>
                  <a:pt x="2438132" y="17256"/>
                </a:moveTo>
                <a:lnTo>
                  <a:pt x="5156141" y="0"/>
                </a:lnTo>
                <a:cubicBezTo>
                  <a:pt x="5160876" y="2288762"/>
                  <a:pt x="5151406" y="4585812"/>
                  <a:pt x="5156141" y="6874574"/>
                </a:cubicBezTo>
                <a:lnTo>
                  <a:pt x="0" y="6882860"/>
                </a:lnTo>
                <a:lnTo>
                  <a:pt x="2438132" y="17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3"/>
          <p:cNvSpPr txBox="1"/>
          <p:nvPr/>
        </p:nvSpPr>
        <p:spPr>
          <a:xfrm>
            <a:off x="627219" y="4060006"/>
            <a:ext cx="3619499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867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Restitution des </a:t>
            </a:r>
            <a:r>
              <a:rPr lang="en-US" altLang="ko-KR" sz="1867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résultats</a:t>
            </a:r>
            <a:endParaRPr lang="en-US" altLang="ko-KR" sz="1867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27219" y="1604798"/>
            <a:ext cx="3715511" cy="239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79988"/>
            <a:r>
              <a:rPr lang="en-US" altLang="ko-KR" sz="3733" b="1" dirty="0" err="1" smtClean="0">
                <a:solidFill>
                  <a:srgbClr val="253544"/>
                </a:solidFill>
                <a:latin typeface="Brush Script MT" panose="03060802040406070304" pitchFamily="66" charset="0"/>
                <a:ea typeface="맑은 고딕" pitchFamily="50" charset="-127"/>
                <a:cs typeface="Arial" pitchFamily="34" charset="0"/>
              </a:rPr>
              <a:t>Sondage</a:t>
            </a:r>
            <a:endParaRPr lang="en-US" altLang="ko-KR" sz="3733" b="1" dirty="0" smtClean="0">
              <a:solidFill>
                <a:srgbClr val="253544"/>
              </a:solidFill>
              <a:latin typeface="Brush Script MT" panose="03060802040406070304" pitchFamily="66" charset="0"/>
              <a:ea typeface="맑은 고딕" pitchFamily="50" charset="-127"/>
              <a:cs typeface="Arial" pitchFamily="34" charset="0"/>
            </a:endParaRPr>
          </a:p>
          <a:p>
            <a:pPr indent="-479988"/>
            <a:r>
              <a:rPr lang="en-US" altLang="ko-KR" sz="3733" b="1" dirty="0" smtClean="0">
                <a:solidFill>
                  <a:srgbClr val="253544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VOSGES MAG, QU’EN DITES VOUS ?</a:t>
            </a:r>
            <a:endParaRPr lang="en-US" altLang="ko-KR" sz="3733" b="1" dirty="0">
              <a:solidFill>
                <a:srgbClr val="253544"/>
              </a:solidFill>
              <a:latin typeface="Calibri" panose="020F050202020403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"/>
            <a:ext cx="464589" cy="6873393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252" y="6322704"/>
            <a:ext cx="1143959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84488" y="-411427"/>
            <a:ext cx="960000" cy="4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" name="Picture 6" descr="C:\Users\CHIPEAU\Desktop\Vosges-f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1" y="6000001"/>
            <a:ext cx="968108" cy="3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88478" y="260649"/>
            <a:ext cx="333014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67" b="1" spc="133" dirty="0" smtClean="0">
                <a:solidFill>
                  <a:schemeClr val="bg1">
                    <a:lumMod val="50000"/>
                  </a:schemeClr>
                </a:solidFill>
              </a:rPr>
              <a:t>DPCDD </a:t>
            </a:r>
            <a:r>
              <a:rPr lang="fr-FR" sz="1067" b="1" spc="133" dirty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fr-FR" sz="1067" b="1" spc="133" dirty="0" smtClean="0">
                <a:solidFill>
                  <a:schemeClr val="bg1">
                    <a:lumMod val="50000"/>
                  </a:schemeClr>
                </a:solidFill>
              </a:rPr>
              <a:t>Service Prospective et évaluation</a:t>
            </a:r>
            <a:endParaRPr lang="fr-FR" sz="1067" b="1" spc="1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488" y="884723"/>
            <a:ext cx="960000" cy="4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688477" y="452670"/>
            <a:ext cx="8078635" cy="37005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DECEMBRE 2020</a:t>
            </a: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02" y="1187450"/>
            <a:ext cx="7850863" cy="42481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66950" y="5894685"/>
            <a:ext cx="92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Cf.  réponses détaillées fournies avec le fichier des réponses. </a:t>
            </a:r>
            <a:endParaRPr lang="fr-FR" sz="2400" dirty="0"/>
          </a:p>
        </p:txBody>
      </p:sp>
      <p:sp>
        <p:nvSpPr>
          <p:cNvPr id="6" name="Flèche droite 5"/>
          <p:cNvSpPr/>
          <p:nvPr/>
        </p:nvSpPr>
        <p:spPr>
          <a:xfrm>
            <a:off x="1466850" y="5933429"/>
            <a:ext cx="723900" cy="3841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75602" y="1187450"/>
            <a:ext cx="7850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073" t="-374" b="91405"/>
          <a:stretch/>
        </p:blipFill>
        <p:spPr>
          <a:xfrm>
            <a:off x="975602" y="1082675"/>
            <a:ext cx="753106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11</a:t>
            </a:fld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877381" y="-119379"/>
            <a:ext cx="10711689" cy="3886199"/>
            <a:chOff x="1118361" y="988863"/>
            <a:chExt cx="10711689" cy="3886199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29" b="26918"/>
            <a:stretch/>
          </p:blipFill>
          <p:spPr>
            <a:xfrm>
              <a:off x="1771650" y="988863"/>
              <a:ext cx="10058400" cy="3886199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2090731" y="2068382"/>
              <a:ext cx="3200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smtClean="0"/>
                <a:t>Il est agréable et son format est pratique</a:t>
              </a:r>
              <a:endParaRPr lang="fr-FR" sz="1400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514471" y="2312193"/>
              <a:ext cx="381952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smtClean="0"/>
                <a:t>Il présente un bon équilibre entre texte et photos</a:t>
              </a:r>
              <a:endParaRPr lang="fr-FR" sz="14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924047" y="2559293"/>
              <a:ext cx="34099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smtClean="0"/>
                <a:t>Il est  bien écrit, on le comprend facilement</a:t>
              </a:r>
              <a:endParaRPr lang="fr-FR" sz="14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400173" y="3025487"/>
              <a:ext cx="39624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smtClean="0"/>
                <a:t>Il traite de sujets intéressants</a:t>
              </a:r>
              <a:endParaRPr lang="fr-FR" sz="14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371596" y="2808283"/>
              <a:ext cx="39624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smtClean="0"/>
                <a:t>Il est informatif</a:t>
              </a:r>
              <a:endParaRPr lang="fr-FR" sz="14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400175" y="3246797"/>
              <a:ext cx="39624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smtClean="0"/>
                <a:t>Il est proche de mes préoccupations</a:t>
              </a:r>
              <a:endParaRPr lang="fr-FR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00173" y="3509341"/>
              <a:ext cx="39624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smtClean="0"/>
                <a:t>Il me fait découvrir les  Vosges et les Vosgiens</a:t>
              </a:r>
              <a:endParaRPr lang="fr-FR" sz="14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371596" y="3753152"/>
              <a:ext cx="39624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smtClean="0"/>
                <a:t>Il éclaire sur ce que fait le Conseil départemental</a:t>
              </a:r>
              <a:endParaRPr lang="fr-FR" sz="14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118361" y="3970356"/>
              <a:ext cx="42442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 smtClean="0"/>
                <a:t>Il  donne une bonne image des Vosges et des Vosgiens</a:t>
              </a:r>
              <a:endParaRPr lang="fr-FR" sz="1400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442775" y="3795452"/>
            <a:ext cx="4844842" cy="30469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u="sng" dirty="0" smtClean="0"/>
              <a:t>Aide à la lecture : </a:t>
            </a:r>
          </a:p>
          <a:p>
            <a:r>
              <a:rPr lang="fr-FR" sz="1600" i="1" dirty="0" smtClean="0"/>
              <a:t>Lire en ligne : </a:t>
            </a:r>
          </a:p>
          <a:p>
            <a:pPr marL="285750" indent="-285750">
              <a:buFontTx/>
              <a:buChar char="-"/>
            </a:pPr>
            <a:r>
              <a:rPr lang="fr-FR" sz="1600" i="1" dirty="0" smtClean="0"/>
              <a:t>72,2% des répondants sont tout à fait d’accord avec la phrase : Il est agréable et son format est pratique.</a:t>
            </a:r>
          </a:p>
          <a:p>
            <a:pPr marL="285750" indent="-285750">
              <a:buFontTx/>
              <a:buChar char="-"/>
            </a:pPr>
            <a:r>
              <a:rPr lang="fr-FR" sz="1600" i="1" dirty="0" smtClean="0"/>
              <a:t>26,2%  des répondants sont plutôt d’accord avec la phrase : Il est agréable et son format est pratique.</a:t>
            </a:r>
          </a:p>
          <a:p>
            <a:pPr marL="285750" indent="-285750">
              <a:buFontTx/>
              <a:buChar char="-"/>
            </a:pPr>
            <a:r>
              <a:rPr lang="fr-FR" sz="1600" i="1" dirty="0" smtClean="0"/>
              <a:t>0,3% des répondants ne sont pas vraiment d’accord avec la phrase : Il est agréable et son format est pratique.</a:t>
            </a:r>
          </a:p>
          <a:p>
            <a:pPr marL="285750" indent="-285750">
              <a:buFontTx/>
              <a:buChar char="-"/>
            </a:pPr>
            <a:r>
              <a:rPr lang="fr-FR" sz="1600" i="1" dirty="0" smtClean="0"/>
              <a:t>1,3% des répondants ne sont pas d’accord du tout avec la phrase : Il est agréable et son format est pratique.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498338" y="3795452"/>
            <a:ext cx="6508750" cy="2954655"/>
          </a:xfrm>
          <a:prstGeom prst="rect">
            <a:avLst/>
          </a:prstGeom>
          <a:solidFill>
            <a:srgbClr val="C1E3E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Brush Script MT" panose="03060802040406070304" pitchFamily="66" charset="0"/>
              </a:rPr>
              <a:t>Focus</a:t>
            </a:r>
          </a:p>
          <a:p>
            <a:pPr algn="just"/>
            <a:r>
              <a:rPr lang="fr-FR" dirty="0" smtClean="0"/>
              <a:t>Le niveau de satisfaction des répondants est bon. Ils sont d’accord à plus de 95% pour 8 affirmations sur 9. Seule l’affirmation « il est proche de de mes préoccupations » présente un taux moins bon (85,9%). Sur cette question, les moins bons résultats ont été exprimés par les plus de 65 ans.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t="76211"/>
          <a:stretch/>
        </p:blipFill>
        <p:spPr>
          <a:xfrm>
            <a:off x="6552573" y="5715000"/>
            <a:ext cx="4400281" cy="1006475"/>
          </a:xfrm>
          <a:prstGeom prst="rect">
            <a:avLst/>
          </a:prstGeom>
        </p:spPr>
      </p:pic>
      <p:cxnSp>
        <p:nvCxnSpPr>
          <p:cNvPr id="18" name="Connecteur droit avec flèche 17"/>
          <p:cNvCxnSpPr>
            <a:stCxn id="4" idx="0"/>
          </p:cNvCxnSpPr>
          <p:nvPr/>
        </p:nvCxnSpPr>
        <p:spPr>
          <a:xfrm flipV="1">
            <a:off x="2865196" y="3300628"/>
            <a:ext cx="434595" cy="4948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12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437357" y="47348"/>
            <a:ext cx="8909364" cy="4812888"/>
            <a:chOff x="2335954" y="349487"/>
            <a:chExt cx="9437631" cy="5510605"/>
          </a:xfrm>
        </p:grpSpPr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6" t="14660" b="22611"/>
            <a:stretch/>
          </p:blipFill>
          <p:spPr>
            <a:xfrm>
              <a:off x="2371996" y="349487"/>
              <a:ext cx="9401589" cy="5510605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2335954" y="528103"/>
              <a:ext cx="514351" cy="3905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pic>
        <p:nvPicPr>
          <p:cNvPr id="7" name="Imag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t="9322" r="25927" b="11348"/>
          <a:stretch/>
        </p:blipFill>
        <p:spPr>
          <a:xfrm>
            <a:off x="7828255" y="999934"/>
            <a:ext cx="4148759" cy="44748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6572458" y="1210365"/>
            <a:ext cx="514350" cy="390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991270" y="87243"/>
            <a:ext cx="270011" cy="286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Légende à une bordure 1 13"/>
          <p:cNvSpPr/>
          <p:nvPr/>
        </p:nvSpPr>
        <p:spPr>
          <a:xfrm>
            <a:off x="8079892" y="1091198"/>
            <a:ext cx="3717234" cy="811386"/>
          </a:xfrm>
          <a:prstGeom prst="accentCallout1">
            <a:avLst>
              <a:gd name="adj1" fmla="val 18750"/>
              <a:gd name="adj2" fmla="val -8333"/>
              <a:gd name="adj3" fmla="val 142970"/>
              <a:gd name="adj4" fmla="val -58693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37358" y="5162168"/>
            <a:ext cx="6508750" cy="1569660"/>
          </a:xfrm>
          <a:prstGeom prst="rect">
            <a:avLst/>
          </a:prstGeom>
          <a:solidFill>
            <a:srgbClr val="C1E3E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Brush Script MT" panose="03060802040406070304" pitchFamily="66" charset="0"/>
              </a:rPr>
              <a:t>Focus</a:t>
            </a:r>
          </a:p>
          <a:p>
            <a:pPr algn="just"/>
            <a:r>
              <a:rPr lang="fr-FR" dirty="0" smtClean="0"/>
              <a:t>1 répondant sur 5 âgé </a:t>
            </a:r>
          </a:p>
          <a:p>
            <a:pPr algn="just"/>
            <a:r>
              <a:rPr lang="fr-FR" dirty="0" smtClean="0"/>
              <a:t>de moins de 50 ans estime </a:t>
            </a:r>
          </a:p>
          <a:p>
            <a:pPr algn="just"/>
            <a:r>
              <a:rPr lang="fr-FR" dirty="0" smtClean="0"/>
              <a:t>le rythme de distribution </a:t>
            </a:r>
          </a:p>
          <a:p>
            <a:pPr algn="just"/>
            <a:r>
              <a:rPr lang="fr-FR" dirty="0" smtClean="0"/>
              <a:t>insuffisant.</a:t>
            </a:r>
          </a:p>
        </p:txBody>
      </p:sp>
      <p:pic>
        <p:nvPicPr>
          <p:cNvPr id="12" name="Image 1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7" t="78874" r="34026" b="17473"/>
          <a:stretch/>
        </p:blipFill>
        <p:spPr>
          <a:xfrm>
            <a:off x="340188" y="4204252"/>
            <a:ext cx="2989421" cy="3677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t="72526"/>
          <a:stretch/>
        </p:blipFill>
        <p:spPr>
          <a:xfrm>
            <a:off x="3075475" y="5440046"/>
            <a:ext cx="3870633" cy="11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8478" y="3044958"/>
            <a:ext cx="166186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67" b="1" spc="133" dirty="0" smtClean="0">
                <a:solidFill>
                  <a:schemeClr val="bg1">
                    <a:lumMod val="50000"/>
                  </a:schemeClr>
                </a:solidFill>
              </a:rPr>
              <a:t>#2 </a:t>
            </a:r>
            <a:r>
              <a:rPr lang="fr-FR" sz="1067" b="1" spc="133" dirty="0">
                <a:solidFill>
                  <a:schemeClr val="bg1">
                    <a:lumMod val="50000"/>
                  </a:schemeClr>
                </a:solidFill>
              </a:rPr>
              <a:t>/ CHAPITRE </a:t>
            </a:r>
            <a:r>
              <a:rPr lang="fr-FR" sz="1067" b="1" spc="133" dirty="0" smtClean="0">
                <a:solidFill>
                  <a:schemeClr val="bg1">
                    <a:lumMod val="50000"/>
                  </a:schemeClr>
                </a:solidFill>
              </a:rPr>
              <a:t>DEUX</a:t>
            </a:r>
            <a:endParaRPr lang="fr-FR" sz="1067" b="1" spc="1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488" y="3669032"/>
            <a:ext cx="960000" cy="4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688477" y="3236979"/>
            <a:ext cx="8078635" cy="370052"/>
          </a:xfrm>
          <a:noFill/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00A3E0"/>
                </a:solidFill>
              </a:rPr>
              <a:t>VOSGES MAG, LA VERSION EN LIGNE</a:t>
            </a:r>
            <a:endParaRPr lang="fr-FR" sz="2400" b="1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14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07504" y="0"/>
            <a:ext cx="8948530" cy="5772150"/>
            <a:chOff x="2109994" y="495300"/>
            <a:chExt cx="8948530" cy="5772150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7" t="17180" b="9866"/>
            <a:stretch/>
          </p:blipFill>
          <p:spPr>
            <a:xfrm>
              <a:off x="2109994" y="495300"/>
              <a:ext cx="8948530" cy="577215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18705" b="74794"/>
            <a:stretch/>
          </p:blipFill>
          <p:spPr>
            <a:xfrm>
              <a:off x="2466975" y="609600"/>
              <a:ext cx="8248649" cy="514350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7718149" y="2070467"/>
            <a:ext cx="3705225" cy="1631216"/>
          </a:xfrm>
          <a:prstGeom prst="rect">
            <a:avLst/>
          </a:prstGeom>
          <a:solidFill>
            <a:srgbClr val="C1E3E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Brush Script MT" panose="03060802040406070304" pitchFamily="66" charset="0"/>
              </a:rPr>
              <a:t>Focus</a:t>
            </a:r>
            <a:endParaRPr lang="fr-FR" sz="2400" dirty="0" smtClean="0">
              <a:latin typeface="Brush Script MT" panose="03060802040406070304" pitchFamily="66" charset="0"/>
            </a:endParaRPr>
          </a:p>
          <a:p>
            <a:r>
              <a:rPr lang="fr-FR" sz="2400" dirty="0" smtClean="0"/>
              <a:t>Il n’y a pas de corrélation ni avec l’âge des répondants, ni avec leur sexe.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899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15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380171" y="-166091"/>
            <a:ext cx="8772525" cy="6115049"/>
            <a:chOff x="1981199" y="419100"/>
            <a:chExt cx="8772525" cy="6115049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2" t="6652" b="12535"/>
            <a:stretch/>
          </p:blipFill>
          <p:spPr>
            <a:xfrm>
              <a:off x="1981199" y="419100"/>
              <a:ext cx="8772525" cy="611504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1" t="9169" b="84034"/>
            <a:stretch/>
          </p:blipFill>
          <p:spPr>
            <a:xfrm>
              <a:off x="2333625" y="600074"/>
              <a:ext cx="8077200" cy="514351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8102565" y="529234"/>
            <a:ext cx="3759269" cy="5447645"/>
          </a:xfrm>
          <a:prstGeom prst="rect">
            <a:avLst/>
          </a:prstGeom>
          <a:solidFill>
            <a:srgbClr val="C1E3E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Brush Script MT" panose="03060802040406070304" pitchFamily="66" charset="0"/>
              </a:rPr>
              <a:t>Focus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Plus les répondants avancent dans l’âge, moins ils lisent la version numérique de Vosges </a:t>
            </a:r>
            <a:r>
              <a:rPr lang="fr-FR" dirty="0" err="1" smtClean="0"/>
              <a:t>Mag</a:t>
            </a:r>
            <a:r>
              <a:rPr lang="fr-FR" dirty="0" smtClean="0"/>
              <a:t> (82,1% des 18-34 ans contre 39,3% des plus </a:t>
            </a:r>
            <a:r>
              <a:rPr lang="fr-FR" dirty="0"/>
              <a:t>de 65 </a:t>
            </a:r>
            <a:r>
              <a:rPr lang="fr-FR" dirty="0" smtClean="0"/>
              <a:t>ans).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Quel que soit l’âge du répondant, le mode privilégié de lecture sur support numérique est le site internet.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La page Facebook est lue surtout par les répondants âgés de 35 à 49 ans (47,8% des répondants « via la page Facebook »). Il est le canal le moins utilisé pour les autres tranches d’âge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L’appli est davantage utilisée par les 50-64 ans (38,5% </a:t>
            </a:r>
            <a:r>
              <a:rPr lang="fr-FR" dirty="0"/>
              <a:t>des répondants « via </a:t>
            </a:r>
            <a:r>
              <a:rPr lang="fr-FR" dirty="0" smtClean="0"/>
              <a:t>l’appli</a:t>
            </a:r>
            <a:r>
              <a:rPr lang="fr-FR" dirty="0"/>
              <a:t> »).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611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16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496956" y="117477"/>
            <a:ext cx="9144413" cy="6238873"/>
            <a:chOff x="2047461" y="304801"/>
            <a:chExt cx="9144413" cy="6238873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7" t="13029" b="10459"/>
            <a:stretch/>
          </p:blipFill>
          <p:spPr>
            <a:xfrm>
              <a:off x="2047461" y="380999"/>
              <a:ext cx="9144413" cy="616267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12792" b="79876"/>
            <a:stretch/>
          </p:blipFill>
          <p:spPr>
            <a:xfrm>
              <a:off x="2181225" y="304801"/>
              <a:ext cx="8658224" cy="590550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8610600" y="1916361"/>
            <a:ext cx="3019426" cy="3231654"/>
          </a:xfrm>
          <a:prstGeom prst="rect">
            <a:avLst/>
          </a:prstGeom>
          <a:solidFill>
            <a:srgbClr val="C1E3E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Brush Script MT" panose="03060802040406070304" pitchFamily="66" charset="0"/>
              </a:rPr>
              <a:t>Focus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Plus de la moitié des répondants consultent les actualités au moins 1 fois par semaine.</a:t>
            </a:r>
          </a:p>
          <a:p>
            <a:pPr marL="285750" indent="-285750" algn="just">
              <a:buFontTx/>
              <a:buChar char="-"/>
            </a:pPr>
            <a:r>
              <a:rPr lang="fr-FR" dirty="0" smtClean="0"/>
              <a:t>La fréquence de consultation des actualités est proportionnelle à l’âge : plus l’âge avance, plus les actualités sont fréquemment consultées. </a:t>
            </a:r>
          </a:p>
        </p:txBody>
      </p:sp>
    </p:spTree>
    <p:extLst>
      <p:ext uri="{BB962C8B-B14F-4D97-AF65-F5344CB8AC3E}">
        <p14:creationId xmlns:p14="http://schemas.microsoft.com/office/powerpoint/2010/main" val="3751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17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76469" y="144117"/>
            <a:ext cx="9061588" cy="5895975"/>
            <a:chOff x="2435087" y="571500"/>
            <a:chExt cx="9061588" cy="5895975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8" t="18367" b="12831"/>
            <a:stretch/>
          </p:blipFill>
          <p:spPr>
            <a:xfrm>
              <a:off x="2435087" y="571500"/>
              <a:ext cx="9061588" cy="589597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1" t="18812" r="87" b="73631"/>
            <a:stretch/>
          </p:blipFill>
          <p:spPr>
            <a:xfrm>
              <a:off x="2562225" y="571500"/>
              <a:ext cx="8582025" cy="647700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7901609" y="968446"/>
            <a:ext cx="4075043" cy="4893647"/>
          </a:xfrm>
          <a:prstGeom prst="rect">
            <a:avLst/>
          </a:prstGeom>
          <a:solidFill>
            <a:srgbClr val="C1E3E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Brush Script MT" panose="03060802040406070304" pitchFamily="66" charset="0"/>
              </a:rPr>
              <a:t>Focus</a:t>
            </a:r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64% des répondants âgés de moins de 50 ans est abonné à la page Facebook de Vosges </a:t>
            </a:r>
            <a:r>
              <a:rPr lang="fr-FR" dirty="0" err="1" smtClean="0"/>
              <a:t>Mag</a:t>
            </a:r>
            <a:r>
              <a:rPr lang="fr-FR" dirty="0"/>
              <a:t> </a:t>
            </a:r>
            <a:r>
              <a:rPr lang="fr-FR" dirty="0" smtClean="0"/>
              <a:t>contre 30% des répondants âgés de plus de 50 ans.</a:t>
            </a:r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endParaRPr lang="fr-FR" dirty="0" smtClean="0"/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algn="just"/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Les femmes sont plus abonnées que les hommes (52% contre 37%).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159610939"/>
              </p:ext>
            </p:extLst>
          </p:nvPr>
        </p:nvGraphicFramePr>
        <p:xfrm>
          <a:off x="8401878" y="2545453"/>
          <a:ext cx="3160643" cy="263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52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21" y="354825"/>
            <a:ext cx="6186485" cy="34717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8562" y="4429953"/>
            <a:ext cx="528637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 </a:t>
            </a:r>
            <a:r>
              <a:rPr lang="fr-FR" sz="2400" dirty="0" smtClean="0">
                <a:solidFill>
                  <a:sysClr val="windowText" lastClr="000000"/>
                </a:solidFill>
              </a:rPr>
              <a:t>Attention : taux de réponse faible, échantillon peu représentatif</a:t>
            </a:r>
            <a:endParaRPr lang="fr-FR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5652" y="268356"/>
            <a:ext cx="30326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CCFF"/>
                </a:solidFill>
              </a:rPr>
              <a:t>Si non, pourquoi ?</a:t>
            </a:r>
            <a:endParaRPr lang="fr-FR" sz="2800" b="1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19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706119" y="676274"/>
            <a:ext cx="11628755" cy="5438775"/>
            <a:chOff x="648970" y="1876425"/>
            <a:chExt cx="9199880" cy="4048126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33" r="15453" b="11348"/>
            <a:stretch/>
          </p:blipFill>
          <p:spPr>
            <a:xfrm>
              <a:off x="648970" y="1876425"/>
              <a:ext cx="9199880" cy="4048126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5324475" y="2695575"/>
              <a:ext cx="495300" cy="28384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619124" y="1285875"/>
            <a:ext cx="433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10 réponses possible à classer de 1 à 10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828675" y="5420092"/>
            <a:ext cx="6010275" cy="1261884"/>
          </a:xfrm>
          <a:prstGeom prst="rect">
            <a:avLst/>
          </a:prstGeom>
          <a:solidFill>
            <a:srgbClr val="C1E3E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Brush Script MT" panose="03060802040406070304" pitchFamily="66" charset="0"/>
              </a:rPr>
              <a:t>Focus</a:t>
            </a:r>
            <a:endParaRPr lang="fr-FR" sz="2400" dirty="0" smtClean="0">
              <a:latin typeface="Brush Script MT" panose="03060802040406070304" pitchFamily="66" charset="0"/>
            </a:endParaRPr>
          </a:p>
          <a:p>
            <a:r>
              <a:rPr lang="fr-FR" sz="2400" dirty="0" smtClean="0"/>
              <a:t>Peu d’écart est constaté entre les différentes propositions.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347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FC26-4634-442B-8F33-36AC850BE468}" type="slidenum">
              <a:rPr lang="fr-FR" sz="1333"/>
              <a:t>2</a:t>
            </a:fld>
            <a:endParaRPr lang="fr-FR" sz="1333" dirty="0"/>
          </a:p>
        </p:txBody>
      </p:sp>
      <p:sp>
        <p:nvSpPr>
          <p:cNvPr id="9" name="Rectangle 8"/>
          <p:cNvSpPr/>
          <p:nvPr/>
        </p:nvSpPr>
        <p:spPr>
          <a:xfrm>
            <a:off x="784488" y="884723"/>
            <a:ext cx="960000" cy="4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88477" y="452670"/>
            <a:ext cx="8078635" cy="370052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595959"/>
                </a:solidFill>
              </a:rPr>
              <a:t>ADMINISTRATION DE L’ENQUETE</a:t>
            </a:r>
            <a:endParaRPr lang="fr-FR" sz="2400" b="1" dirty="0">
              <a:solidFill>
                <a:srgbClr val="595959"/>
              </a:solidFill>
            </a:endParaRPr>
          </a:p>
        </p:txBody>
      </p:sp>
      <p:sp>
        <p:nvSpPr>
          <p:cNvPr id="26" name="Espace réservé du numéro de diapositive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8139CD-8AB6-4440-B4B9-4053CFECED5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792C5A-9551-418A-BD95-360C549E1D56}"/>
              </a:ext>
            </a:extLst>
          </p:cNvPr>
          <p:cNvSpPr/>
          <p:nvPr/>
        </p:nvSpPr>
        <p:spPr>
          <a:xfrm>
            <a:off x="539365" y="3051525"/>
            <a:ext cx="1894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-41" dirty="0">
                <a:solidFill>
                  <a:schemeClr val="bg1"/>
                </a:solidFill>
                <a:latin typeface="+mj-lt"/>
                <a:sym typeface="Rajdhani Semibold"/>
              </a:rPr>
              <a:t>MODE DE RECUEIL</a:t>
            </a:r>
            <a:endParaRPr lang="en-US" dirty="0">
              <a:latin typeface="+mj-lt"/>
            </a:endParaRPr>
          </a:p>
        </p:txBody>
      </p:sp>
      <p:sp>
        <p:nvSpPr>
          <p:cNvPr id="28" name="TextBox 45">
            <a:extLst>
              <a:ext uri="{FF2B5EF4-FFF2-40B4-BE49-F238E27FC236}">
                <a16:creationId xmlns:a16="http://schemas.microsoft.com/office/drawing/2014/main" id="{381B00DD-0198-46BD-B16A-0E26B4B9102D}"/>
              </a:ext>
            </a:extLst>
          </p:cNvPr>
          <p:cNvSpPr txBox="1"/>
          <p:nvPr/>
        </p:nvSpPr>
        <p:spPr>
          <a:xfrm>
            <a:off x="8956378" y="3789956"/>
            <a:ext cx="22984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j-lt"/>
                <a:cs typeface="Gisha" pitchFamily="34" charset="-79"/>
              </a:rPr>
              <a:t>410 répondants</a:t>
            </a:r>
          </a:p>
          <a:p>
            <a:pPr algn="ctr"/>
            <a:r>
              <a:rPr lang="fr-FR" b="1" dirty="0" smtClean="0">
                <a:latin typeface="+mj-lt"/>
                <a:cs typeface="Gisha" pitchFamily="34" charset="-79"/>
              </a:rPr>
              <a:t>Dont </a:t>
            </a:r>
            <a:r>
              <a:rPr lang="fr-FR" b="1" dirty="0" smtClean="0">
                <a:latin typeface="+mj-lt"/>
                <a:cs typeface="Gisha" pitchFamily="34" charset="-79"/>
              </a:rPr>
              <a:t>167</a:t>
            </a:r>
            <a:r>
              <a:rPr lang="fr-FR" b="1" dirty="0" smtClean="0">
                <a:latin typeface="+mj-lt"/>
                <a:cs typeface="Gisha" pitchFamily="34" charset="-79"/>
              </a:rPr>
              <a:t> </a:t>
            </a:r>
            <a:r>
              <a:rPr lang="fr-FR" b="1" dirty="0" smtClean="0">
                <a:latin typeface="+mj-lt"/>
                <a:cs typeface="Gisha" pitchFamily="34" charset="-79"/>
              </a:rPr>
              <a:t>questionnaires </a:t>
            </a:r>
            <a:r>
              <a:rPr lang="fr-FR" b="1" dirty="0" smtClean="0">
                <a:latin typeface="+mj-lt"/>
                <a:cs typeface="Gisha" pitchFamily="34" charset="-79"/>
              </a:rPr>
              <a:t>papier</a:t>
            </a:r>
            <a:endParaRPr lang="fr-FR" dirty="0" smtClean="0">
              <a:solidFill>
                <a:schemeClr val="accent2"/>
              </a:solidFill>
              <a:latin typeface="+mj-lt"/>
              <a:cs typeface="Gisha" pitchFamily="34" charset="-79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841140" y="2595250"/>
            <a:ext cx="2476995" cy="828063"/>
            <a:chOff x="3436328" y="2870890"/>
            <a:chExt cx="2476995" cy="828063"/>
          </a:xfrm>
          <a:solidFill>
            <a:srgbClr val="C1E3E7"/>
          </a:solidFill>
        </p:grpSpPr>
        <p:sp>
          <p:nvSpPr>
            <p:cNvPr id="31" name="Chevron 36">
              <a:extLst>
                <a:ext uri="{FF2B5EF4-FFF2-40B4-BE49-F238E27FC236}">
                  <a16:creationId xmlns:a16="http://schemas.microsoft.com/office/drawing/2014/main" id="{38DF95B8-4917-4600-8A85-5001D33C7502}"/>
                </a:ext>
              </a:extLst>
            </p:cNvPr>
            <p:cNvSpPr/>
            <p:nvPr/>
          </p:nvSpPr>
          <p:spPr>
            <a:xfrm>
              <a:off x="3436328" y="2870890"/>
              <a:ext cx="2476995" cy="828063"/>
            </a:xfrm>
            <a:prstGeom prst="chevron">
              <a:avLst>
                <a:gd name="adj" fmla="val 3125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B8803-2E5A-4179-8D0F-0288333C15C3}"/>
                </a:ext>
              </a:extLst>
            </p:cNvPr>
            <p:cNvSpPr/>
            <p:nvPr/>
          </p:nvSpPr>
          <p:spPr>
            <a:xfrm>
              <a:off x="3665384" y="3094883"/>
              <a:ext cx="201888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b="1" spc="-41" dirty="0" smtClean="0">
                  <a:solidFill>
                    <a:schemeClr val="bg1"/>
                  </a:solidFill>
                  <a:latin typeface="+mj-lt"/>
                  <a:sym typeface="Rajdhani Semibold"/>
                </a:rPr>
                <a:t>PERIODE D’ENQUETE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8857401" y="2566510"/>
            <a:ext cx="2496399" cy="856803"/>
            <a:chOff x="6541722" y="2824335"/>
            <a:chExt cx="2496399" cy="856803"/>
          </a:xfrm>
          <a:solidFill>
            <a:srgbClr val="C1E3E7"/>
          </a:solidFill>
        </p:grpSpPr>
        <p:sp>
          <p:nvSpPr>
            <p:cNvPr id="33" name="Chevron 38">
              <a:extLst>
                <a:ext uri="{FF2B5EF4-FFF2-40B4-BE49-F238E27FC236}">
                  <a16:creationId xmlns:a16="http://schemas.microsoft.com/office/drawing/2014/main" id="{4958B961-B861-4D1F-A15C-A0C2E6B29E23}"/>
                </a:ext>
              </a:extLst>
            </p:cNvPr>
            <p:cNvSpPr/>
            <p:nvPr/>
          </p:nvSpPr>
          <p:spPr>
            <a:xfrm>
              <a:off x="6541722" y="2824335"/>
              <a:ext cx="2496399" cy="856803"/>
            </a:xfrm>
            <a:prstGeom prst="chevron">
              <a:avLst>
                <a:gd name="adj" fmla="val 3125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06467B9-A990-4FE5-B93B-4EBDC0E541F2}"/>
                </a:ext>
              </a:extLst>
            </p:cNvPr>
            <p:cNvSpPr/>
            <p:nvPr/>
          </p:nvSpPr>
          <p:spPr>
            <a:xfrm>
              <a:off x="7212258" y="3051525"/>
              <a:ext cx="138865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b="1" spc="-41" dirty="0" smtClean="0">
                  <a:solidFill>
                    <a:schemeClr val="bg1"/>
                  </a:solidFill>
                  <a:latin typeface="+mj-lt"/>
                  <a:sym typeface="Rajdhani Semibold"/>
                </a:rPr>
                <a:t>REPONDANTS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6" name="Shape 1021">
            <a:extLst>
              <a:ext uri="{FF2B5EF4-FFF2-40B4-BE49-F238E27FC236}">
                <a16:creationId xmlns:a16="http://schemas.microsoft.com/office/drawing/2014/main" id="{D03FD7CC-4B7C-4D3B-AB6C-729C3066E65B}"/>
              </a:ext>
            </a:extLst>
          </p:cNvPr>
          <p:cNvSpPr/>
          <p:nvPr/>
        </p:nvSpPr>
        <p:spPr>
          <a:xfrm>
            <a:off x="4325391" y="3928925"/>
            <a:ext cx="3480718" cy="63606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fr-FR" sz="2000" b="1" dirty="0" smtClean="0">
                <a:latin typeface="+mj-lt"/>
                <a:sym typeface="Rajdhani Semibold"/>
              </a:rPr>
              <a:t>DU 10 OCTOBRE </a:t>
            </a:r>
          </a:p>
          <a:p>
            <a:pPr lvl="0" algn="ctr">
              <a:lnSpc>
                <a:spcPct val="90000"/>
              </a:lnSpc>
              <a:defRPr sz="1800"/>
            </a:pPr>
            <a:r>
              <a:rPr lang="fr-FR" sz="2000" b="1" dirty="0" smtClean="0">
                <a:latin typeface="+mj-lt"/>
                <a:sym typeface="Rajdhani Semibold"/>
              </a:rPr>
              <a:t>AU 15 DECEMBRE </a:t>
            </a:r>
            <a:r>
              <a:rPr lang="fr-FR" sz="2000" b="1" dirty="0" smtClean="0">
                <a:latin typeface="+mj-lt"/>
                <a:ea typeface="Rajdhani Semibold"/>
                <a:cs typeface="Raleway"/>
                <a:sym typeface="Rajdhani Semibold"/>
              </a:rPr>
              <a:t>2020</a:t>
            </a:r>
            <a:endParaRPr lang="fr-FR" sz="2000" b="1" dirty="0">
              <a:latin typeface="+mj-lt"/>
              <a:ea typeface="Rajdhani Semibold"/>
              <a:cs typeface="Raleway"/>
              <a:sym typeface="Rajdhani Semibold"/>
            </a:endParaRPr>
          </a:p>
        </p:txBody>
      </p:sp>
      <p:cxnSp>
        <p:nvCxnSpPr>
          <p:cNvPr id="38" name="Straight Connector 109">
            <a:extLst>
              <a:ext uri="{FF2B5EF4-FFF2-40B4-BE49-F238E27FC236}">
                <a16:creationId xmlns:a16="http://schemas.microsoft.com/office/drawing/2014/main" id="{6143727C-4B9E-4BAD-BC4C-2FF9827CC040}"/>
              </a:ext>
            </a:extLst>
          </p:cNvPr>
          <p:cNvCxnSpPr/>
          <p:nvPr/>
        </p:nvCxnSpPr>
        <p:spPr>
          <a:xfrm flipH="1">
            <a:off x="8083745" y="1760422"/>
            <a:ext cx="8046" cy="280456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92" y="1716590"/>
            <a:ext cx="788008" cy="78800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20" y="1790469"/>
            <a:ext cx="656359" cy="65635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657" y="1716590"/>
            <a:ext cx="695564" cy="695564"/>
          </a:xfrm>
          <a:prstGeom prst="rect">
            <a:avLst/>
          </a:prstGeom>
        </p:spPr>
      </p:pic>
      <p:cxnSp>
        <p:nvCxnSpPr>
          <p:cNvPr id="45" name="Straight Connector 109">
            <a:extLst>
              <a:ext uri="{FF2B5EF4-FFF2-40B4-BE49-F238E27FC236}">
                <a16:creationId xmlns:a16="http://schemas.microsoft.com/office/drawing/2014/main" id="{6143727C-4B9E-4BAD-BC4C-2FF9827CC040}"/>
              </a:ext>
            </a:extLst>
          </p:cNvPr>
          <p:cNvCxnSpPr/>
          <p:nvPr/>
        </p:nvCxnSpPr>
        <p:spPr>
          <a:xfrm flipH="1">
            <a:off x="4049482" y="1855136"/>
            <a:ext cx="8046" cy="280456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768127" y="2530613"/>
            <a:ext cx="2470577" cy="819820"/>
            <a:chOff x="193052" y="2885161"/>
            <a:chExt cx="2470577" cy="819820"/>
          </a:xfrm>
          <a:solidFill>
            <a:srgbClr val="C1E3E7"/>
          </a:solidFill>
        </p:grpSpPr>
        <p:sp>
          <p:nvSpPr>
            <p:cNvPr id="48" name="Chevron 44">
              <a:extLst>
                <a:ext uri="{FF2B5EF4-FFF2-40B4-BE49-F238E27FC236}">
                  <a16:creationId xmlns:a16="http://schemas.microsoft.com/office/drawing/2014/main" id="{6CB84B10-6186-4552-B8DE-08AA9C47A2BA}"/>
                </a:ext>
              </a:extLst>
            </p:cNvPr>
            <p:cNvSpPr/>
            <p:nvPr/>
          </p:nvSpPr>
          <p:spPr>
            <a:xfrm>
              <a:off x="193052" y="2885161"/>
              <a:ext cx="2470577" cy="819820"/>
            </a:xfrm>
            <a:prstGeom prst="chevron">
              <a:avLst>
                <a:gd name="adj" fmla="val 3125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0792C5A-9551-418A-BD95-360C549E1D56}"/>
                </a:ext>
              </a:extLst>
            </p:cNvPr>
            <p:cNvSpPr/>
            <p:nvPr/>
          </p:nvSpPr>
          <p:spPr>
            <a:xfrm>
              <a:off x="569015" y="3110405"/>
              <a:ext cx="1894159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b="1" spc="-41" dirty="0">
                  <a:solidFill>
                    <a:schemeClr val="bg1"/>
                  </a:solidFill>
                  <a:latin typeface="+mj-lt"/>
                  <a:sym typeface="Rajdhani Semibold"/>
                </a:rPr>
                <a:t>MODE DE RECUEIL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50" name="TextBox 45">
            <a:extLst>
              <a:ext uri="{FF2B5EF4-FFF2-40B4-BE49-F238E27FC236}">
                <a16:creationId xmlns:a16="http://schemas.microsoft.com/office/drawing/2014/main" id="{F51EE7F2-F547-4423-ADC5-38B5AE9FBF38}"/>
              </a:ext>
            </a:extLst>
          </p:cNvPr>
          <p:cNvSpPr txBox="1"/>
          <p:nvPr/>
        </p:nvSpPr>
        <p:spPr>
          <a:xfrm>
            <a:off x="597818" y="3536171"/>
            <a:ext cx="27013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u="sng" dirty="0" smtClean="0">
                <a:latin typeface="+mj-lt"/>
                <a:cs typeface="Gisha" pitchFamily="34" charset="-79"/>
              </a:rPr>
              <a:t>Questionnaire en ligne </a:t>
            </a:r>
            <a:endParaRPr lang="fr-FR" b="1" u="sng" dirty="0">
              <a:latin typeface="+mj-lt"/>
              <a:cs typeface="Gisha" pitchFamily="34" charset="-79"/>
            </a:endParaRPr>
          </a:p>
          <a:p>
            <a:pPr algn="ctr"/>
            <a:r>
              <a:rPr lang="fr-FR" b="1" dirty="0" smtClean="0">
                <a:latin typeface="+mj-lt"/>
                <a:cs typeface="Gisha" pitchFamily="34" charset="-79"/>
                <a:sym typeface="Wingdings" panose="05000000000000000000" pitchFamily="2" charset="2"/>
              </a:rPr>
              <a:t></a:t>
            </a:r>
            <a:r>
              <a:rPr lang="fr-FR" b="1" dirty="0" smtClean="0">
                <a:latin typeface="+mj-lt"/>
                <a:cs typeface="Gisha" pitchFamily="34" charset="-79"/>
              </a:rPr>
              <a:t>Lien accessible sur Vosges.fr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u="sng" dirty="0" smtClean="0">
                <a:latin typeface="+mj-lt"/>
                <a:cs typeface="Gisha" pitchFamily="34" charset="-79"/>
              </a:rPr>
              <a:t>Questionnaire papier </a:t>
            </a:r>
          </a:p>
          <a:p>
            <a:pPr algn="ctr"/>
            <a:r>
              <a:rPr lang="fr-FR" b="1" dirty="0" smtClean="0">
                <a:cs typeface="Gisha" pitchFamily="34" charset="-79"/>
                <a:sym typeface="Wingdings" panose="05000000000000000000" pitchFamily="2" charset="2"/>
              </a:rPr>
              <a:t> </a:t>
            </a:r>
            <a:r>
              <a:rPr lang="fr-FR" b="1" dirty="0" smtClean="0">
                <a:latin typeface="+mj-lt"/>
                <a:cs typeface="Gisha" pitchFamily="34" charset="-79"/>
              </a:rPr>
              <a:t>Distribué avec le Vosges </a:t>
            </a:r>
            <a:r>
              <a:rPr lang="fr-FR" b="1" dirty="0" err="1" smtClean="0">
                <a:latin typeface="+mj-lt"/>
                <a:cs typeface="Gisha" pitchFamily="34" charset="-79"/>
              </a:rPr>
              <a:t>Mag</a:t>
            </a:r>
            <a:r>
              <a:rPr lang="fr-FR" b="1" dirty="0" smtClean="0">
                <a:latin typeface="+mj-lt"/>
                <a:cs typeface="Gisha" pitchFamily="34" charset="-79"/>
              </a:rPr>
              <a:t> du mois d’octobre 2020</a:t>
            </a:r>
            <a:endParaRPr lang="fr-FR" b="1" dirty="0">
              <a:latin typeface="+mj-lt"/>
              <a:cs typeface="Gisha" pitchFamily="34" charset="-79"/>
            </a:endParaRPr>
          </a:p>
          <a:p>
            <a:pPr algn="ctr"/>
            <a:endParaRPr lang="en-US" sz="900" dirty="0"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775015"/>
            <a:ext cx="12192000" cy="400110"/>
          </a:xfrm>
          <a:prstGeom prst="rect">
            <a:avLst/>
          </a:prstGeom>
          <a:solidFill>
            <a:srgbClr val="C1E3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ym typeface="Wingdings" panose="05000000000000000000" pitchFamily="2" charset="2"/>
              </a:rPr>
              <a:t> </a:t>
            </a:r>
            <a:r>
              <a:rPr lang="fr-FR" sz="2000" dirty="0" smtClean="0"/>
              <a:t>Les résultats de l’enquête n’ont pas fait l’objet de redressement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797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20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56591" y="289478"/>
            <a:ext cx="8680174" cy="5927725"/>
            <a:chOff x="2673626" y="428625"/>
            <a:chExt cx="8680174" cy="5927725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0" t="17477" b="12831"/>
            <a:stretch/>
          </p:blipFill>
          <p:spPr>
            <a:xfrm>
              <a:off x="2673626" y="428625"/>
              <a:ext cx="8680174" cy="592772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0" t="17477" b="74796"/>
            <a:stretch/>
          </p:blipFill>
          <p:spPr>
            <a:xfrm>
              <a:off x="2800350" y="428625"/>
              <a:ext cx="8201024" cy="657225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7648575" y="2437732"/>
            <a:ext cx="3705225" cy="1631216"/>
          </a:xfrm>
          <a:prstGeom prst="rect">
            <a:avLst/>
          </a:prstGeom>
          <a:solidFill>
            <a:srgbClr val="C1E3E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Brush Script MT" panose="03060802040406070304" pitchFamily="66" charset="0"/>
              </a:rPr>
              <a:t>Focus</a:t>
            </a:r>
            <a:endParaRPr lang="fr-FR" sz="2400" dirty="0" smtClean="0">
              <a:latin typeface="Brush Script MT" panose="03060802040406070304" pitchFamily="66" charset="0"/>
            </a:endParaRPr>
          </a:p>
          <a:p>
            <a:r>
              <a:rPr lang="fr-FR" sz="2400" dirty="0" smtClean="0"/>
              <a:t>Le niveau de satisfaction est très bon quel que soit l’âge des répondants et leur sexe.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44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8478" y="3044958"/>
            <a:ext cx="1698157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67" b="1" spc="133" dirty="0" smtClean="0">
                <a:solidFill>
                  <a:schemeClr val="bg1">
                    <a:lumMod val="50000"/>
                  </a:schemeClr>
                </a:solidFill>
              </a:rPr>
              <a:t>#3 </a:t>
            </a:r>
            <a:r>
              <a:rPr lang="fr-FR" sz="1067" b="1" spc="133" dirty="0">
                <a:solidFill>
                  <a:schemeClr val="bg1">
                    <a:lumMod val="50000"/>
                  </a:schemeClr>
                </a:solidFill>
              </a:rPr>
              <a:t>/ CHAPITRE </a:t>
            </a:r>
            <a:r>
              <a:rPr lang="fr-FR" sz="1067" b="1" spc="133" dirty="0" smtClean="0">
                <a:solidFill>
                  <a:schemeClr val="bg1">
                    <a:lumMod val="50000"/>
                  </a:schemeClr>
                </a:solidFill>
              </a:rPr>
              <a:t>TROIS</a:t>
            </a:r>
            <a:endParaRPr lang="fr-FR" sz="1067" b="1" spc="1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488" y="3669032"/>
            <a:ext cx="960000" cy="4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688477" y="3236979"/>
            <a:ext cx="8078635" cy="370052"/>
          </a:xfrm>
          <a:noFill/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00A3E0"/>
                </a:solidFill>
              </a:rPr>
              <a:t>PROFIL DES REPONDANTS</a:t>
            </a:r>
            <a:endParaRPr lang="fr-FR" sz="2400" b="1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4" t="18969" b="74566"/>
          <a:stretch/>
        </p:blipFill>
        <p:spPr>
          <a:xfrm>
            <a:off x="2800349" y="695325"/>
            <a:ext cx="7985125" cy="4953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22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19175" y="733426"/>
            <a:ext cx="9918700" cy="5600700"/>
            <a:chOff x="1019175" y="733426"/>
            <a:chExt cx="9918700" cy="5600700"/>
          </a:xfrm>
        </p:grpSpPr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77" b="9421"/>
            <a:stretch/>
          </p:blipFill>
          <p:spPr>
            <a:xfrm>
              <a:off x="1019175" y="733426"/>
              <a:ext cx="9918700" cy="56007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6" t="19217" b="74442"/>
            <a:stretch/>
          </p:blipFill>
          <p:spPr>
            <a:xfrm>
              <a:off x="2647948" y="882650"/>
              <a:ext cx="8013700" cy="48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5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23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962025" y="231775"/>
            <a:ext cx="10648950" cy="6124575"/>
            <a:chOff x="962025" y="231775"/>
            <a:chExt cx="10648950" cy="6124575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95" b="9717"/>
            <a:stretch/>
          </p:blipFill>
          <p:spPr>
            <a:xfrm>
              <a:off x="962025" y="231775"/>
              <a:ext cx="10648950" cy="612457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9" t="20295" b="71905"/>
            <a:stretch/>
          </p:blipFill>
          <p:spPr>
            <a:xfrm>
              <a:off x="2495550" y="231775"/>
              <a:ext cx="8743950" cy="682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18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b="19800"/>
          <a:stretch/>
        </p:blipFill>
        <p:spPr>
          <a:xfrm>
            <a:off x="1190625" y="485775"/>
            <a:ext cx="9944100" cy="600075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24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90750" y="6171232"/>
            <a:ext cx="92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Cf.  réponses détaillées fournies avec le fichier des réponses. </a:t>
            </a:r>
            <a:endParaRPr lang="fr-FR" sz="2400" dirty="0"/>
          </a:p>
        </p:txBody>
      </p:sp>
      <p:sp>
        <p:nvSpPr>
          <p:cNvPr id="5" name="Flèche droite 4"/>
          <p:cNvSpPr/>
          <p:nvPr/>
        </p:nvSpPr>
        <p:spPr>
          <a:xfrm>
            <a:off x="1466850" y="6209976"/>
            <a:ext cx="723900" cy="3841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4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5" b="7197"/>
          <a:stretch/>
        </p:blipFill>
        <p:spPr>
          <a:xfrm>
            <a:off x="800100" y="361951"/>
            <a:ext cx="10553700" cy="577215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25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90750" y="6171232"/>
            <a:ext cx="92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Cf.  réponses détaillées fournies avec le fichier des réponses. </a:t>
            </a:r>
            <a:endParaRPr lang="fr-FR" sz="2400" dirty="0"/>
          </a:p>
        </p:txBody>
      </p:sp>
      <p:sp>
        <p:nvSpPr>
          <p:cNvPr id="5" name="Flèche droite 4"/>
          <p:cNvSpPr/>
          <p:nvPr/>
        </p:nvSpPr>
        <p:spPr>
          <a:xfrm>
            <a:off x="1466850" y="6209976"/>
            <a:ext cx="723900" cy="3841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6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47731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18" name="Groupe 17"/>
          <p:cNvGrpSpPr/>
          <p:nvPr/>
        </p:nvGrpSpPr>
        <p:grpSpPr>
          <a:xfrm>
            <a:off x="6695163" y="1028734"/>
            <a:ext cx="2901440" cy="1068612"/>
            <a:chOff x="3603516" y="1995649"/>
            <a:chExt cx="2176080" cy="801459"/>
          </a:xfrm>
          <a:effectLst>
            <a:outerShdw blurRad="254000" sx="95000" sy="95000" algn="ctr" rotWithShape="0">
              <a:srgbClr val="000000">
                <a:alpha val="15000"/>
              </a:srgbClr>
            </a:outerShdw>
          </a:effectLst>
        </p:grpSpPr>
        <p:sp>
          <p:nvSpPr>
            <p:cNvPr id="19" name="Rectangle 18"/>
            <p:cNvSpPr/>
            <p:nvPr/>
          </p:nvSpPr>
          <p:spPr>
            <a:xfrm>
              <a:off x="3603516" y="1995649"/>
              <a:ext cx="2176080" cy="729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/>
            </a:p>
          </p:txBody>
        </p:sp>
        <p:sp>
          <p:nvSpPr>
            <p:cNvPr id="24" name="Rectangle 23"/>
            <p:cNvSpPr/>
            <p:nvPr/>
          </p:nvSpPr>
          <p:spPr>
            <a:xfrm rot="2700000">
              <a:off x="3843286" y="2491108"/>
              <a:ext cx="306000" cy="30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6801736" y="1140230"/>
            <a:ext cx="2688297" cy="707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33" b="1" dirty="0" err="1">
                <a:solidFill>
                  <a:srgbClr val="00A3E0"/>
                </a:solidFill>
              </a:rPr>
              <a:t>Conseil</a:t>
            </a:r>
            <a:r>
              <a:rPr lang="en-US" sz="1333" b="1" dirty="0">
                <a:solidFill>
                  <a:srgbClr val="00A3E0"/>
                </a:solidFill>
              </a:rPr>
              <a:t> </a:t>
            </a:r>
            <a:r>
              <a:rPr lang="en-US" sz="1333" b="1" dirty="0" err="1">
                <a:solidFill>
                  <a:srgbClr val="00A3E0"/>
                </a:solidFill>
              </a:rPr>
              <a:t>départemental</a:t>
            </a:r>
            <a:r>
              <a:rPr lang="en-US" sz="1333" b="1" dirty="0">
                <a:solidFill>
                  <a:srgbClr val="00A3E0"/>
                </a:solidFill>
              </a:rPr>
              <a:t> des Vosges</a:t>
            </a:r>
          </a:p>
          <a:p>
            <a:r>
              <a:rPr lang="en-US" sz="1333" dirty="0"/>
              <a:t>8, rue de la </a:t>
            </a:r>
            <a:r>
              <a:rPr lang="en-US" sz="1333" dirty="0" err="1"/>
              <a:t>Préfecture</a:t>
            </a:r>
            <a:endParaRPr lang="en-US" sz="1333" dirty="0"/>
          </a:p>
          <a:p>
            <a:r>
              <a:rPr lang="en-US" sz="1333" dirty="0"/>
              <a:t>88088 </a:t>
            </a:r>
            <a:r>
              <a:rPr lang="en-US" sz="1333" dirty="0" err="1"/>
              <a:t>Épinal</a:t>
            </a:r>
            <a:r>
              <a:rPr lang="en-US" sz="1333" dirty="0"/>
              <a:t> </a:t>
            </a:r>
            <a:r>
              <a:rPr lang="en-US" sz="1333" dirty="0" err="1"/>
              <a:t>Cedex</a:t>
            </a:r>
            <a:r>
              <a:rPr lang="en-US" sz="1333" dirty="0"/>
              <a:t> 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4" y="5157192"/>
            <a:ext cx="2112237" cy="86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4701179" y="5169569"/>
            <a:ext cx="2789643" cy="840104"/>
            <a:chOff x="6152176" y="3927337"/>
            <a:chExt cx="2092232" cy="630078"/>
          </a:xfrm>
        </p:grpSpPr>
        <p:pic>
          <p:nvPicPr>
            <p:cNvPr id="2051" name="Picture 3" descr="C:\Users\CHIPEAU\Desktop\PPT\THM-2\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76" y="3927337"/>
              <a:ext cx="292032" cy="292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CHIPEAU\Desktop\PPT\THM-2\te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76" y="4265383"/>
              <a:ext cx="292032" cy="292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444208" y="3927337"/>
              <a:ext cx="180020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595959"/>
                  </a:solidFill>
                  <a:latin typeface="+mj-lt"/>
                </a:rPr>
                <a:t>ctanazacq</a:t>
              </a:r>
              <a:r>
                <a:rPr lang="en-US" sz="1600" dirty="0" smtClean="0">
                  <a:solidFill>
                    <a:srgbClr val="595959"/>
                  </a:solidFill>
                  <a:latin typeface="+mj-lt"/>
                </a:rPr>
                <a:t>@vosges.fr</a:t>
              </a:r>
              <a:endParaRPr lang="fr-FR" sz="1600" i="1" dirty="0">
                <a:solidFill>
                  <a:srgbClr val="595959"/>
                </a:solidFill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46441" y="4272899"/>
              <a:ext cx="144016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  <a:latin typeface="+mj-lt"/>
                </a:rPr>
                <a:t>+33(0)3 29 </a:t>
              </a:r>
              <a:r>
                <a:rPr lang="en-US" sz="1600" b="1" dirty="0">
                  <a:solidFill>
                    <a:srgbClr val="00B0F0"/>
                  </a:solidFill>
                  <a:latin typeface="+mj-lt"/>
                </a:rPr>
                <a:t>29 88 </a:t>
              </a:r>
              <a:r>
                <a:rPr lang="en-US" sz="1600" b="1" dirty="0" smtClean="0">
                  <a:solidFill>
                    <a:srgbClr val="00B0F0"/>
                  </a:solidFill>
                  <a:latin typeface="+mj-lt"/>
                </a:rPr>
                <a:t>14</a:t>
              </a:r>
              <a:endParaRPr lang="fr-FR" sz="1600" b="1" i="1" dirty="0">
                <a:solidFill>
                  <a:srgbClr val="00B0F0"/>
                </a:solidFill>
                <a:latin typeface="+mj-lt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19403" y="5169567"/>
            <a:ext cx="3466944" cy="830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 smtClean="0">
                <a:solidFill>
                  <a:srgbClr val="595959"/>
                </a:solidFill>
                <a:latin typeface="Calibri Light "/>
              </a:rPr>
              <a:t>DPCDD</a:t>
            </a:r>
            <a:endParaRPr lang="en-US" sz="1333" dirty="0">
              <a:solidFill>
                <a:srgbClr val="595959"/>
              </a:solidFill>
              <a:latin typeface="Calibri Light "/>
            </a:endParaRPr>
          </a:p>
          <a:p>
            <a:r>
              <a:rPr lang="en-US" sz="1333" dirty="0" smtClean="0">
                <a:solidFill>
                  <a:srgbClr val="595959"/>
                </a:solidFill>
                <a:latin typeface="Calibri Light "/>
              </a:rPr>
              <a:t>Service Prospective et </a:t>
            </a:r>
            <a:r>
              <a:rPr lang="en-US" sz="1333" dirty="0" err="1" smtClean="0">
                <a:solidFill>
                  <a:srgbClr val="595959"/>
                </a:solidFill>
                <a:latin typeface="Calibri Light "/>
              </a:rPr>
              <a:t>évaluation</a:t>
            </a:r>
            <a:r>
              <a:rPr lang="en-US" sz="1333" dirty="0">
                <a:solidFill>
                  <a:srgbClr val="595959"/>
                </a:solidFill>
                <a:latin typeface="Calibri Light "/>
              </a:rPr>
              <a:t/>
            </a:r>
            <a:br>
              <a:rPr lang="en-US" sz="1333" dirty="0">
                <a:solidFill>
                  <a:srgbClr val="595959"/>
                </a:solidFill>
                <a:latin typeface="Calibri Light "/>
              </a:rPr>
            </a:br>
            <a:endParaRPr lang="fr-FR" sz="800" i="1" dirty="0">
              <a:solidFill>
                <a:srgbClr val="595959"/>
              </a:solidFill>
              <a:latin typeface="Calibri Light "/>
            </a:endParaRPr>
          </a:p>
          <a:p>
            <a:r>
              <a:rPr lang="en-US" sz="1333" b="1" dirty="0" smtClean="0">
                <a:solidFill>
                  <a:srgbClr val="595959"/>
                </a:solidFill>
                <a:latin typeface="+mj-lt"/>
              </a:rPr>
              <a:t>Carole TANAZACQ </a:t>
            </a:r>
            <a:endParaRPr lang="fr-FR" sz="1333" i="1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403" y="4485118"/>
            <a:ext cx="2544000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688478" y="4499109"/>
            <a:ext cx="2623213" cy="370052"/>
          </a:xfrm>
        </p:spPr>
        <p:txBody>
          <a:bodyPr>
            <a:noAutofit/>
          </a:bodyPr>
          <a:lstStyle/>
          <a:p>
            <a:pPr algn="l"/>
            <a:r>
              <a:rPr lang="fr-FR" sz="2133" b="1" dirty="0">
                <a:solidFill>
                  <a:srgbClr val="595959"/>
                </a:solidFill>
              </a:rPr>
              <a:t>RESTER EN CONTACT</a:t>
            </a:r>
          </a:p>
        </p:txBody>
      </p:sp>
    </p:spTree>
    <p:extLst>
      <p:ext uri="{BB962C8B-B14F-4D97-AF65-F5344CB8AC3E}">
        <p14:creationId xmlns:p14="http://schemas.microsoft.com/office/powerpoint/2010/main" val="30307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8478" y="3044958"/>
            <a:ext cx="148829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67" b="1" spc="133" dirty="0">
                <a:solidFill>
                  <a:schemeClr val="bg1">
                    <a:lumMod val="50000"/>
                  </a:schemeClr>
                </a:solidFill>
              </a:rPr>
              <a:t>#1 / CHAPITRE UN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488" y="3669032"/>
            <a:ext cx="960000" cy="4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688477" y="3236979"/>
            <a:ext cx="8078635" cy="370052"/>
          </a:xfrm>
          <a:noFill/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00A3E0"/>
                </a:solidFill>
              </a:rPr>
              <a:t>VOSGES MAG, LA VERSION PAPIER</a:t>
            </a:r>
            <a:endParaRPr lang="fr-FR" sz="2400" b="1" dirty="0">
              <a:solidFill>
                <a:srgbClr val="00A3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4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675860" y="270427"/>
            <a:ext cx="10207487" cy="5842138"/>
            <a:chOff x="2902226" y="866775"/>
            <a:chExt cx="8289648" cy="4818408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4" t="20889" r="26461" b="19954"/>
            <a:stretch/>
          </p:blipFill>
          <p:spPr>
            <a:xfrm>
              <a:off x="2902226" y="866775"/>
              <a:ext cx="5754756" cy="4818408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82" t="26501" r="-467" b="69172"/>
            <a:stretch/>
          </p:blipFill>
          <p:spPr>
            <a:xfrm>
              <a:off x="3162299" y="1314450"/>
              <a:ext cx="8029575" cy="352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2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5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70257" y="128187"/>
            <a:ext cx="8943975" cy="5870575"/>
            <a:chOff x="1866900" y="581025"/>
            <a:chExt cx="8943975" cy="5870575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0" t="5614" b="15500"/>
            <a:stretch/>
          </p:blipFill>
          <p:spPr>
            <a:xfrm>
              <a:off x="1866900" y="581025"/>
              <a:ext cx="8943975" cy="587057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06" t="9581" r="489" b="86195"/>
            <a:stretch/>
          </p:blipFill>
          <p:spPr>
            <a:xfrm>
              <a:off x="1981200" y="885825"/>
              <a:ext cx="8562975" cy="314325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6856757" y="3690438"/>
            <a:ext cx="5080139" cy="2954655"/>
          </a:xfrm>
          <a:prstGeom prst="rect">
            <a:avLst/>
          </a:prstGeom>
          <a:solidFill>
            <a:srgbClr val="C1E3E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Brush Script MT" panose="03060802040406070304" pitchFamily="66" charset="0"/>
              </a:rPr>
              <a:t>Focus</a:t>
            </a:r>
          </a:p>
          <a:p>
            <a:r>
              <a:rPr lang="fr-FR" dirty="0" smtClean="0"/>
              <a:t>La façon de lire Vosges </a:t>
            </a:r>
            <a:r>
              <a:rPr lang="fr-FR" dirty="0" err="1" smtClean="0"/>
              <a:t>Mag</a:t>
            </a:r>
            <a:r>
              <a:rPr lang="fr-FR" dirty="0" smtClean="0"/>
              <a:t> dépend de l’âge du répondant :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797305307"/>
              </p:ext>
            </p:extLst>
          </p:nvPr>
        </p:nvGraphicFramePr>
        <p:xfrm>
          <a:off x="7036283" y="4761958"/>
          <a:ext cx="4721086" cy="1883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39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6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16835" y="127346"/>
            <a:ext cx="8591964" cy="6153149"/>
            <a:chOff x="2323686" y="385763"/>
            <a:chExt cx="8591964" cy="6153149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8" t="13325" b="8827"/>
            <a:stretch/>
          </p:blipFill>
          <p:spPr>
            <a:xfrm>
              <a:off x="2323686" y="385763"/>
              <a:ext cx="8591964" cy="615314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83" t="13325" b="79023"/>
            <a:stretch/>
          </p:blipFill>
          <p:spPr>
            <a:xfrm>
              <a:off x="2466975" y="385763"/>
              <a:ext cx="8191500" cy="604836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682280" y="892865"/>
            <a:ext cx="433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Plusieurs réponses possible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516835" y="5798145"/>
            <a:ext cx="11290852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i="1" u="sng" dirty="0" smtClean="0">
                <a:sym typeface="Wingdings" panose="05000000000000000000" pitchFamily="2" charset="2"/>
              </a:rPr>
              <a:t> </a:t>
            </a:r>
            <a:r>
              <a:rPr lang="fr-FR" i="1" u="sng" dirty="0" smtClean="0"/>
              <a:t>Aide à la lecture : </a:t>
            </a:r>
          </a:p>
          <a:p>
            <a:pPr algn="just"/>
            <a:r>
              <a:rPr lang="fr-FR" i="1" dirty="0" smtClean="0"/>
              <a:t>Dans les tableaux, le « Total » correspond au nombre de personnes répondants (et non au total du nombre de réponses quand plusieurs réponses sont possibles).</a:t>
            </a:r>
            <a:endParaRPr lang="fr-FR" i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709530" y="4333461"/>
            <a:ext cx="139148" cy="14646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438150" y="-307413"/>
            <a:ext cx="11048171" cy="5660379"/>
            <a:chOff x="438150" y="-307413"/>
            <a:chExt cx="11048171" cy="5660379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/>
            <a:srcRect l="53003" t="13096" b="2912"/>
            <a:stretch/>
          </p:blipFill>
          <p:spPr>
            <a:xfrm>
              <a:off x="6380921" y="239239"/>
              <a:ext cx="5105400" cy="5113727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/>
            <a:srcRect t="13096" r="44771" b="2912"/>
            <a:stretch/>
          </p:blipFill>
          <p:spPr>
            <a:xfrm>
              <a:off x="490614" y="0"/>
              <a:ext cx="5999638" cy="5113727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438150" y="-307413"/>
              <a:ext cx="9512300" cy="1093304"/>
              <a:chOff x="1841500" y="504826"/>
              <a:chExt cx="9512300" cy="1158073"/>
            </a:xfrm>
          </p:grpSpPr>
          <p:pic>
            <p:nvPicPr>
              <p:cNvPr id="2" name="Image 1"/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04" t="14362" r="45054" b="71602"/>
              <a:stretch/>
            </p:blipFill>
            <p:spPr>
              <a:xfrm>
                <a:off x="1841500" y="504826"/>
                <a:ext cx="5000763" cy="1158073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10" t="16094" b="76865"/>
              <a:stretch/>
            </p:blipFill>
            <p:spPr>
              <a:xfrm>
                <a:off x="1943100" y="676275"/>
                <a:ext cx="9410700" cy="581025"/>
              </a:xfrm>
              <a:prstGeom prst="rect">
                <a:avLst/>
              </a:prstGeom>
            </p:spPr>
          </p:pic>
        </p:grp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8150" y="3827746"/>
            <a:ext cx="6508750" cy="2954655"/>
          </a:xfrm>
          <a:prstGeom prst="rect">
            <a:avLst/>
          </a:prstGeom>
          <a:solidFill>
            <a:srgbClr val="C1E3E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Brush Script MT" panose="03060802040406070304" pitchFamily="66" charset="0"/>
              </a:rPr>
              <a:t>Focus</a:t>
            </a:r>
          </a:p>
          <a:p>
            <a:r>
              <a:rPr lang="fr-FR" dirty="0" smtClean="0"/>
              <a:t>Les 18-34 ans le lisent davantage par opportunité (« par ce que le reçois dans ma boîte aux lettres »; « par curiosité » ) que leurs aînés.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438150" y="577239"/>
            <a:ext cx="433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Plusieurs réponses possible</a:t>
            </a:r>
            <a:endParaRPr lang="fr-FR" sz="2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t="82132"/>
          <a:stretch/>
        </p:blipFill>
        <p:spPr>
          <a:xfrm>
            <a:off x="546248" y="5200762"/>
            <a:ext cx="6292554" cy="13381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185992" y="5467519"/>
            <a:ext cx="4810539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i="1" u="sng" dirty="0" smtClean="0"/>
              <a:t>Aide à la lecture : </a:t>
            </a:r>
          </a:p>
          <a:p>
            <a:r>
              <a:rPr lang="fr-FR" i="1" dirty="0" smtClean="0"/>
              <a:t>Lire en ligne : 27,2% des répondants âgés 18 à 34 ans lisent Vosges </a:t>
            </a:r>
            <a:r>
              <a:rPr lang="fr-FR" i="1" dirty="0" err="1" smtClean="0"/>
              <a:t>Mag</a:t>
            </a:r>
            <a:r>
              <a:rPr lang="fr-FR" i="1" dirty="0" smtClean="0"/>
              <a:t> pour « s’informer », 19,6% pour mieux connaître le département etc…</a:t>
            </a:r>
            <a:endParaRPr lang="fr-FR" i="1" dirty="0"/>
          </a:p>
        </p:txBody>
      </p:sp>
      <p:cxnSp>
        <p:nvCxnSpPr>
          <p:cNvPr id="15" name="Connecteur droit avec flèche 14"/>
          <p:cNvCxnSpPr>
            <a:stCxn id="13" idx="1"/>
            <a:endCxn id="10" idx="3"/>
          </p:cNvCxnSpPr>
          <p:nvPr/>
        </p:nvCxnSpPr>
        <p:spPr>
          <a:xfrm flipH="1" flipV="1">
            <a:off x="6838802" y="5869837"/>
            <a:ext cx="347190" cy="1978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8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474164" y="292136"/>
            <a:ext cx="8938193" cy="5933661"/>
            <a:chOff x="1401124" y="330200"/>
            <a:chExt cx="9912626" cy="6067981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21629" b="4676"/>
            <a:stretch/>
          </p:blipFill>
          <p:spPr>
            <a:xfrm>
              <a:off x="1401124" y="330200"/>
              <a:ext cx="9912626" cy="6067981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476373" y="876300"/>
              <a:ext cx="5174779" cy="40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5 réponses possible à classer de 1 à 5</a:t>
              </a:r>
              <a:endParaRPr lang="fr-FR" sz="2000" dirty="0"/>
            </a:p>
          </p:txBody>
        </p:sp>
        <p:pic>
          <p:nvPicPr>
            <p:cNvPr id="5" name="Image 4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3" t="22523" b="73081"/>
            <a:stretch/>
          </p:blipFill>
          <p:spPr>
            <a:xfrm>
              <a:off x="1476374" y="330200"/>
              <a:ext cx="9601200" cy="361950"/>
            </a:xfrm>
            <a:prstGeom prst="rect">
              <a:avLst/>
            </a:prstGeom>
          </p:spPr>
        </p:pic>
      </p:grpSp>
      <p:sp>
        <p:nvSpPr>
          <p:cNvPr id="22" name="ZoneTexte 21"/>
          <p:cNvSpPr txBox="1"/>
          <p:nvPr/>
        </p:nvSpPr>
        <p:spPr>
          <a:xfrm>
            <a:off x="7767844" y="2435661"/>
            <a:ext cx="3705225" cy="2000548"/>
          </a:xfrm>
          <a:prstGeom prst="rect">
            <a:avLst/>
          </a:prstGeom>
          <a:solidFill>
            <a:srgbClr val="C1E3E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latin typeface="Brush Script MT" panose="03060802040406070304" pitchFamily="66" charset="0"/>
              </a:rPr>
              <a:t>Focus</a:t>
            </a:r>
            <a:endParaRPr lang="fr-FR" sz="2400" dirty="0" smtClean="0">
              <a:latin typeface="Brush Script MT" panose="03060802040406070304" pitchFamily="66" charset="0"/>
            </a:endParaRPr>
          </a:p>
          <a:p>
            <a:pPr algn="just"/>
            <a:r>
              <a:rPr lang="fr-FR" sz="2400" dirty="0" smtClean="0"/>
              <a:t>Quel que soit l’âge ou le sexe du répondant, la rubrique « Actus » est celle qui a été classée en n°1.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139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7ABC-E3C3-41FD-9002-70B5F2D78491}" type="slidenum">
              <a:rPr lang="fr-FR" smtClean="0"/>
              <a:t>9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0031" y="168966"/>
            <a:ext cx="9090134" cy="437321"/>
            <a:chOff x="1441174" y="288370"/>
            <a:chExt cx="9912626" cy="403780"/>
          </a:xfrm>
        </p:grpSpPr>
        <p:pic>
          <p:nvPicPr>
            <p:cNvPr id="2" name="Image 1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6" t="21629" b="73854"/>
            <a:stretch/>
          </p:blipFill>
          <p:spPr>
            <a:xfrm>
              <a:off x="1441174" y="288370"/>
              <a:ext cx="9912626" cy="37184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3" t="22523" b="73081"/>
            <a:stretch/>
          </p:blipFill>
          <p:spPr>
            <a:xfrm>
              <a:off x="1476374" y="330200"/>
              <a:ext cx="9601200" cy="361950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>
            <a:off x="680031" y="1039462"/>
            <a:ext cx="11018325" cy="5755422"/>
          </a:xfrm>
          <a:prstGeom prst="rect">
            <a:avLst/>
          </a:prstGeom>
          <a:solidFill>
            <a:srgbClr val="C1E3E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Brush Script MT" panose="03060802040406070304" pitchFamily="66" charset="0"/>
              </a:rPr>
              <a:t>Focus</a:t>
            </a:r>
          </a:p>
          <a:p>
            <a:r>
              <a:rPr lang="fr-FR" sz="2000" dirty="0" smtClean="0"/>
              <a:t>Les choix de rubrique dépendent du sexe et de la tranche d’âge du répondant :</a:t>
            </a:r>
          </a:p>
          <a:p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750455"/>
              </p:ext>
            </p:extLst>
          </p:nvPr>
        </p:nvGraphicFramePr>
        <p:xfrm>
          <a:off x="4899744" y="2576587"/>
          <a:ext cx="6454056" cy="3922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514">
                  <a:extLst>
                    <a:ext uri="{9D8B030D-6E8A-4147-A177-3AD203B41FA5}">
                      <a16:colId xmlns:a16="http://schemas.microsoft.com/office/drawing/2014/main" val="2712586322"/>
                    </a:ext>
                  </a:extLst>
                </a:gridCol>
                <a:gridCol w="1613514">
                  <a:extLst>
                    <a:ext uri="{9D8B030D-6E8A-4147-A177-3AD203B41FA5}">
                      <a16:colId xmlns:a16="http://schemas.microsoft.com/office/drawing/2014/main" val="3565008862"/>
                    </a:ext>
                  </a:extLst>
                </a:gridCol>
                <a:gridCol w="1613514">
                  <a:extLst>
                    <a:ext uri="{9D8B030D-6E8A-4147-A177-3AD203B41FA5}">
                      <a16:colId xmlns:a16="http://schemas.microsoft.com/office/drawing/2014/main" val="2021617517"/>
                    </a:ext>
                  </a:extLst>
                </a:gridCol>
                <a:gridCol w="1613514">
                  <a:extLst>
                    <a:ext uri="{9D8B030D-6E8A-4147-A177-3AD203B41FA5}">
                      <a16:colId xmlns:a16="http://schemas.microsoft.com/office/drawing/2014/main" val="1382750376"/>
                    </a:ext>
                  </a:extLst>
                </a:gridCol>
              </a:tblGrid>
              <a:tr h="5779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18-34 ans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35-49 ans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50-64 ans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65 ans et +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34944"/>
                  </a:ext>
                </a:extLst>
              </a:tr>
              <a:tr h="432727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fr-FR" dirty="0" smtClean="0"/>
                        <a:t>Actus</a:t>
                      </a:r>
                      <a:endParaRPr lang="fr-FR" dirty="0"/>
                    </a:p>
                  </a:txBody>
                  <a:tcPr anchor="ctr">
                    <a:solidFill>
                      <a:srgbClr val="FFBC0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fr-FR" dirty="0" smtClean="0"/>
                        <a:t>Actus</a:t>
                      </a:r>
                      <a:endParaRPr lang="fr-FR" dirty="0"/>
                    </a:p>
                  </a:txBody>
                  <a:tcPr anchor="ctr">
                    <a:solidFill>
                      <a:srgbClr val="FFBC0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fr-FR" dirty="0" smtClean="0"/>
                        <a:t>Actus</a:t>
                      </a:r>
                      <a:endParaRPr lang="fr-FR" dirty="0"/>
                    </a:p>
                  </a:txBody>
                  <a:tcPr anchor="ctr">
                    <a:solidFill>
                      <a:srgbClr val="FFBC0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fr-FR" dirty="0" smtClean="0"/>
                        <a:t>Actus</a:t>
                      </a:r>
                      <a:endParaRPr lang="fr-FR" dirty="0"/>
                    </a:p>
                  </a:txBody>
                  <a:tcPr anchor="ctr">
                    <a:solidFill>
                      <a:srgbClr val="FFB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90028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fr-FR" dirty="0" smtClean="0"/>
                        <a:t>Les idées de sortie</a:t>
                      </a:r>
                      <a:endParaRPr lang="fr-FR" dirty="0"/>
                    </a:p>
                  </a:txBody>
                  <a:tcPr anchor="ctr">
                    <a:solidFill>
                      <a:srgbClr val="A5B7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fr-FR" dirty="0" smtClean="0"/>
                        <a:t>Le dossier</a:t>
                      </a:r>
                      <a:endParaRPr lang="fr-FR" dirty="0"/>
                    </a:p>
                  </a:txBody>
                  <a:tcPr anchor="ctr">
                    <a:solidFill>
                      <a:srgbClr val="ACE08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fr-FR" dirty="0" smtClean="0"/>
                        <a:t>Le dossier</a:t>
                      </a:r>
                      <a:endParaRPr lang="fr-FR" dirty="0"/>
                    </a:p>
                  </a:txBody>
                  <a:tcPr anchor="ctr">
                    <a:solidFill>
                      <a:srgbClr val="ACE08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fr-FR" dirty="0" smtClean="0"/>
                        <a:t>Le dossier</a:t>
                      </a:r>
                    </a:p>
                  </a:txBody>
                  <a:tcPr anchor="ctr">
                    <a:solidFill>
                      <a:srgbClr val="ACE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02195"/>
                  </a:ext>
                </a:extLst>
              </a:tr>
              <a:tr h="577931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3"/>
                      </a:pPr>
                      <a:r>
                        <a:rPr lang="fr-FR" dirty="0" smtClean="0"/>
                        <a:t>A table</a:t>
                      </a:r>
                      <a:endParaRPr lang="fr-FR" dirty="0"/>
                    </a:p>
                  </a:txBody>
                  <a:tcPr anchor="ctr">
                    <a:solidFill>
                      <a:srgbClr val="6FCCC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eriod" startAt="3"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idées de sortie</a:t>
                      </a:r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A5B7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fr-FR" dirty="0" smtClean="0"/>
                        <a:t>Transition écologique</a:t>
                      </a:r>
                    </a:p>
                  </a:txBody>
                  <a:tcPr anchor="ctr"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3"/>
                      </a:pPr>
                      <a:r>
                        <a:rPr lang="fr-FR" dirty="0" smtClean="0"/>
                        <a:t>C’est voté</a:t>
                      </a:r>
                      <a:endParaRPr lang="fr-FR" dirty="0"/>
                    </a:p>
                  </a:txBody>
                  <a:tcPr anchor="ctr">
                    <a:solidFill>
                      <a:srgbClr val="1A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50666"/>
                  </a:ext>
                </a:extLst>
              </a:tr>
              <a:tr h="717605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fr-FR" dirty="0" smtClean="0"/>
                        <a:t>Plein les yeux</a:t>
                      </a:r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fr-FR" dirty="0" smtClean="0"/>
                        <a:t>Plein les yeux</a:t>
                      </a:r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fr-FR" dirty="0" smtClean="0"/>
                        <a:t>Les idées de sortie</a:t>
                      </a:r>
                    </a:p>
                  </a:txBody>
                  <a:tcPr anchor="ctr">
                    <a:solidFill>
                      <a:srgbClr val="A5B7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fr-FR" dirty="0" smtClean="0"/>
                        <a:t>Transition écologique</a:t>
                      </a:r>
                    </a:p>
                  </a:txBody>
                  <a:tcPr anchor="ctr">
                    <a:solidFill>
                      <a:srgbClr val="73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252687"/>
                  </a:ext>
                </a:extLst>
              </a:tr>
              <a:tr h="577931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5"/>
                      </a:pPr>
                      <a:r>
                        <a:rPr lang="fr-FR" dirty="0" smtClean="0"/>
                        <a:t>Transition écologique</a:t>
                      </a:r>
                      <a:endParaRPr lang="fr-FR" dirty="0"/>
                    </a:p>
                  </a:txBody>
                  <a:tcPr anchor="ctr"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fr-FR" dirty="0" smtClean="0"/>
                        <a:t>Transition écologique</a:t>
                      </a:r>
                    </a:p>
                  </a:txBody>
                  <a:tcPr anchor="ctr"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5"/>
                      </a:pPr>
                      <a:r>
                        <a:rPr lang="fr-FR" dirty="0" smtClean="0"/>
                        <a:t>Trouvez le mot mystère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fr-FR" dirty="0" smtClean="0"/>
                        <a:t>Les idées de sortie</a:t>
                      </a:r>
                    </a:p>
                  </a:txBody>
                  <a:tcPr anchor="ctr">
                    <a:solidFill>
                      <a:srgbClr val="A5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84939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91307"/>
              </p:ext>
            </p:extLst>
          </p:nvPr>
        </p:nvGraphicFramePr>
        <p:xfrm>
          <a:off x="848468" y="2537086"/>
          <a:ext cx="3557906" cy="400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953">
                  <a:extLst>
                    <a:ext uri="{9D8B030D-6E8A-4147-A177-3AD203B41FA5}">
                      <a16:colId xmlns:a16="http://schemas.microsoft.com/office/drawing/2014/main" val="860189423"/>
                    </a:ext>
                  </a:extLst>
                </a:gridCol>
                <a:gridCol w="1778953">
                  <a:extLst>
                    <a:ext uri="{9D8B030D-6E8A-4147-A177-3AD203B41FA5}">
                      <a16:colId xmlns:a16="http://schemas.microsoft.com/office/drawing/2014/main" val="2302628439"/>
                    </a:ext>
                  </a:extLst>
                </a:gridCol>
              </a:tblGrid>
              <a:tr h="60948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Homme</a:t>
                      </a:r>
                      <a:endParaRPr lang="fr-FR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Femme</a:t>
                      </a:r>
                      <a:endParaRPr lang="fr-FR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74677"/>
                  </a:ext>
                </a:extLst>
              </a:tr>
              <a:tr h="402321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fr-FR" dirty="0" smtClean="0"/>
                        <a:t>Actus</a:t>
                      </a:r>
                      <a:endParaRPr lang="fr-FR" dirty="0"/>
                    </a:p>
                  </a:txBody>
                  <a:tcPr anchor="ctr">
                    <a:solidFill>
                      <a:srgbClr val="FFBC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1. Actus</a:t>
                      </a:r>
                      <a:endParaRPr lang="fr-FR" dirty="0"/>
                    </a:p>
                  </a:txBody>
                  <a:tcPr anchor="ctr">
                    <a:solidFill>
                      <a:srgbClr val="FFB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74836"/>
                  </a:ext>
                </a:extLst>
              </a:tr>
              <a:tr h="623642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fr-FR" dirty="0" smtClean="0"/>
                        <a:t>2.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Le dossier</a:t>
                      </a:r>
                    </a:p>
                  </a:txBody>
                  <a:tcPr anchor="ctr">
                    <a:solidFill>
                      <a:srgbClr val="ACE08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2. Les idées de sortie</a:t>
                      </a:r>
                      <a:endParaRPr lang="fr-FR" dirty="0"/>
                    </a:p>
                  </a:txBody>
                  <a:tcPr anchor="ctr">
                    <a:solidFill>
                      <a:srgbClr val="A5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51227"/>
                  </a:ext>
                </a:extLst>
              </a:tr>
              <a:tr h="639665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fr-FR" dirty="0" smtClean="0"/>
                        <a:t>3. Transition écologique</a:t>
                      </a:r>
                      <a:endParaRPr lang="fr-FR" dirty="0"/>
                    </a:p>
                  </a:txBody>
                  <a:tcPr anchor="ctr"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3. Le dossier</a:t>
                      </a:r>
                      <a:endParaRPr lang="fr-FR" dirty="0"/>
                    </a:p>
                  </a:txBody>
                  <a:tcPr anchor="ctr">
                    <a:solidFill>
                      <a:srgbClr val="ACE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050831"/>
                  </a:ext>
                </a:extLst>
              </a:tr>
              <a:tr h="70406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fr-FR" dirty="0" smtClean="0"/>
                        <a:t>4. C’est voté</a:t>
                      </a:r>
                      <a:endParaRPr lang="fr-FR" dirty="0"/>
                    </a:p>
                  </a:txBody>
                  <a:tcPr anchor="ctr">
                    <a:solidFill>
                      <a:srgbClr val="1AB39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4. Transition écologique</a:t>
                      </a:r>
                      <a:endParaRPr lang="fr-FR" dirty="0"/>
                    </a:p>
                  </a:txBody>
                  <a:tcPr anchor="ctr">
                    <a:solidFill>
                      <a:srgbClr val="738A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74857"/>
                  </a:ext>
                </a:extLst>
              </a:tr>
              <a:tr h="1005802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fr-FR" dirty="0" smtClean="0"/>
                        <a:t>5. Les idées</a:t>
                      </a:r>
                      <a:r>
                        <a:rPr lang="fr-FR" baseline="0" dirty="0" smtClean="0"/>
                        <a:t> de sortie / plein les yeux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5. A table</a:t>
                      </a:r>
                      <a:endParaRPr lang="fr-FR" dirty="0"/>
                    </a:p>
                  </a:txBody>
                  <a:tcPr anchor="ctr">
                    <a:solidFill>
                      <a:srgbClr val="6FCC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14325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3219282" y="1898453"/>
            <a:ext cx="593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TOP 5 DES RUBRIQUES SELECTIONNEES</a:t>
            </a:r>
          </a:p>
        </p:txBody>
      </p:sp>
    </p:spTree>
    <p:extLst>
      <p:ext uri="{BB962C8B-B14F-4D97-AF65-F5344CB8AC3E}">
        <p14:creationId xmlns:p14="http://schemas.microsoft.com/office/powerpoint/2010/main" val="1382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3A2D8E652714BB63DC7BBF02183BC" ma:contentTypeVersion="12" ma:contentTypeDescription="Crée un document." ma:contentTypeScope="" ma:versionID="9896562d68dde4b3e3434e69cf9e15b7">
  <xsd:schema xmlns:xsd="http://www.w3.org/2001/XMLSchema" xmlns:xs="http://www.w3.org/2001/XMLSchema" xmlns:p="http://schemas.microsoft.com/office/2006/metadata/properties" xmlns:ns1="http://schemas.microsoft.com/sharepoint/v3" xmlns:ns3="93289db9-b56c-446b-973a-e8054a9953d1" xmlns:ns4="547e5d48-bd6b-46e7-8044-ebcf841533a4" targetNamespace="http://schemas.microsoft.com/office/2006/metadata/properties" ma:root="true" ma:fieldsID="9bd391ef203406c4814f89ae2dc7ac93" ns1:_="" ns3:_="" ns4:_="">
    <xsd:import namespace="http://schemas.microsoft.com/sharepoint/v3"/>
    <xsd:import namespace="93289db9-b56c-446b-973a-e8054a9953d1"/>
    <xsd:import namespace="547e5d48-bd6b-46e7-8044-ebcf841533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89db9-b56c-446b-973a-e8054a9953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e5d48-bd6b-46e7-8044-ebcf84153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1CE734-4401-46BB-88C2-B990DF8BB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289db9-b56c-446b-973a-e8054a9953d1"/>
    <ds:schemaRef ds:uri="547e5d48-bd6b-46e7-8044-ebcf84153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D437CB-B3F1-44F3-8796-E927F48E13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772A2-A110-4248-A9F1-6A4203714AC2}">
  <ds:schemaRefs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547e5d48-bd6b-46e7-8044-ebcf841533a4"/>
    <ds:schemaRef ds:uri="http://schemas.microsoft.com/office/2006/documentManagement/types"/>
    <ds:schemaRef ds:uri="93289db9-b56c-446b-973a-e8054a9953d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994</Words>
  <Application>Microsoft Office PowerPoint</Application>
  <PresentationFormat>Grand écran</PresentationFormat>
  <Paragraphs>191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맑은 고딕</vt:lpstr>
      <vt:lpstr>Arial</vt:lpstr>
      <vt:lpstr>Brush Script MT</vt:lpstr>
      <vt:lpstr>Calibri</vt:lpstr>
      <vt:lpstr>Calibri Light</vt:lpstr>
      <vt:lpstr>Calibri Light </vt:lpstr>
      <vt:lpstr>Gisha</vt:lpstr>
      <vt:lpstr>Rajdhani Semibold</vt:lpstr>
      <vt:lpstr>Raleway</vt:lpstr>
      <vt:lpstr>Roboto Light</vt:lpstr>
      <vt:lpstr>Wingdings</vt:lpstr>
      <vt:lpstr>Thème Office</vt:lpstr>
      <vt:lpstr>Présentation PowerPoint</vt:lpstr>
      <vt:lpstr>ADMINISTRATION DE L’ENQUETE</vt:lpstr>
      <vt:lpstr>VOSGES MAG, LA VERSION PAPIER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VOSGES MAG, LA VERSION EN LIGNE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PROFIL DES REPONDANTS</vt:lpstr>
      <vt:lpstr>Présentation PowerPoint</vt:lpstr>
      <vt:lpstr>Présentation PowerPoint</vt:lpstr>
      <vt:lpstr>Présentation PowerPoint</vt:lpstr>
      <vt:lpstr>Présentation PowerPoint</vt:lpstr>
      <vt:lpstr>RESTER EN CONTACT</vt:lpstr>
    </vt:vector>
  </TitlesOfParts>
  <Company>Conseil départemental des Vosges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TANAZACQ CAROLE</dc:creator>
  <cp:lastModifiedBy>ROUSSELOT Catherine</cp:lastModifiedBy>
  <cp:revision>44</cp:revision>
  <dcterms:created xsi:type="dcterms:W3CDTF">2020-12-16T10:54:42Z</dcterms:created>
  <dcterms:modified xsi:type="dcterms:W3CDTF">2021-01-04T10:47:39Z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0x0101007673A2D8E652714BB63DC7BBF02183BC</vt:lpwstr>
  </property>
</Properties>
</file>